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260" r:id="rId5"/>
    <p:sldId id="308" r:id="rId6"/>
    <p:sldId id="261" r:id="rId7"/>
    <p:sldId id="307" r:id="rId8"/>
    <p:sldId id="263" r:id="rId9"/>
    <p:sldId id="306" r:id="rId10"/>
    <p:sldId id="271" r:id="rId11"/>
    <p:sldId id="310" r:id="rId12"/>
    <p:sldId id="279" r:id="rId13"/>
    <p:sldId id="287" r:id="rId14"/>
    <p:sldId id="309" r:id="rId15"/>
  </p:sldIdLst>
  <p:sldSz cx="9144000" cy="5143500" type="screen16x9"/>
  <p:notesSz cx="6858000" cy="9144000"/>
  <p:embeddedFontLst>
    <p:embeddedFont>
      <p:font typeface="Asap" panose="020B0604020202020204" charset="0"/>
      <p:regular r:id="rId17"/>
      <p:bold r:id="rId18"/>
      <p:italic r:id="rId19"/>
      <p:boldItalic r:id="rId20"/>
    </p:embeddedFont>
    <p:embeddedFont>
      <p:font typeface="Bebas Neue" panose="020B0606020202050201" pitchFamily="34" charset="0"/>
      <p:regular r:id="rId21"/>
    </p:embeddedFont>
    <p:embeddedFont>
      <p:font typeface="DM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C6EB1A-CD83-4139-A954-B6EF9334ED93}">
  <a:tblStyle styleId="{22C6EB1A-CD83-4139-A954-B6EF9334ED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43" d="100"/>
          <a:sy n="143" d="100"/>
        </p:scale>
        <p:origin x="108" y="68"/>
      </p:cViewPr>
      <p:guideLst>
        <p:guide orient="horz" pos="5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4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6"/>
        <p:cNvGrpSpPr/>
        <p:nvPr/>
      </p:nvGrpSpPr>
      <p:grpSpPr>
        <a:xfrm>
          <a:off x="0" y="0"/>
          <a:ext cx="0" cy="0"/>
          <a:chOff x="0" y="0"/>
          <a:chExt cx="0" cy="0"/>
        </a:xfrm>
      </p:grpSpPr>
      <p:sp>
        <p:nvSpPr>
          <p:cNvPr id="4707" name="Google Shape;4707;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8" name="Google Shape;4708;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4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76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261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915"/>
        <p:cNvGrpSpPr/>
        <p:nvPr/>
      </p:nvGrpSpPr>
      <p:grpSpPr>
        <a:xfrm>
          <a:off x="0" y="0"/>
          <a:ext cx="0" cy="0"/>
          <a:chOff x="0" y="0"/>
          <a:chExt cx="0" cy="0"/>
        </a:xfrm>
      </p:grpSpPr>
      <p:grpSp>
        <p:nvGrpSpPr>
          <p:cNvPr id="2916" name="Google Shape;2916;p21"/>
          <p:cNvGrpSpPr/>
          <p:nvPr/>
        </p:nvGrpSpPr>
        <p:grpSpPr>
          <a:xfrm rot="1799983" flipH="1">
            <a:off x="7282461" y="-783041"/>
            <a:ext cx="2835804" cy="2780472"/>
            <a:chOff x="1400775" y="920275"/>
            <a:chExt cx="1637475" cy="1605525"/>
          </a:xfrm>
        </p:grpSpPr>
        <p:sp>
          <p:nvSpPr>
            <p:cNvPr id="2917" name="Google Shape;2917;p21"/>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21"/>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21"/>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21"/>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21"/>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21"/>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21"/>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21"/>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21"/>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21"/>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21"/>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21"/>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21"/>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21"/>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21"/>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21"/>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21"/>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21"/>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21"/>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21"/>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21"/>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21"/>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21"/>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21"/>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21"/>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21"/>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21"/>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21"/>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21"/>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21"/>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21"/>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21"/>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21"/>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21"/>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21"/>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21"/>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21"/>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21"/>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21"/>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21"/>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21"/>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21"/>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21"/>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21"/>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21"/>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21"/>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21"/>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21"/>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21"/>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21"/>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21"/>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21"/>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21"/>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21"/>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21"/>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21"/>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21"/>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21"/>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21"/>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21"/>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21"/>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21"/>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21"/>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21"/>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21"/>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21"/>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21"/>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21"/>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21"/>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21"/>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21"/>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21"/>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21"/>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21"/>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21"/>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21"/>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21"/>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21"/>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21"/>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21"/>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21"/>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21"/>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21"/>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21"/>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21"/>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21"/>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21"/>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21"/>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21"/>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21"/>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7" name="Google Shape;3007;p2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8" name="Google Shape;3008;p21"/>
          <p:cNvSpPr txBox="1">
            <a:spLocks noGrp="1"/>
          </p:cNvSpPr>
          <p:nvPr>
            <p:ph type="subTitle" idx="1"/>
          </p:nvPr>
        </p:nvSpPr>
        <p:spPr>
          <a:xfrm>
            <a:off x="720025" y="1575292"/>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09" name="Google Shape;3009;p21"/>
          <p:cNvSpPr txBox="1">
            <a:spLocks noGrp="1"/>
          </p:cNvSpPr>
          <p:nvPr>
            <p:ph type="subTitle" idx="2"/>
          </p:nvPr>
        </p:nvSpPr>
        <p:spPr>
          <a:xfrm>
            <a:off x="720025" y="27716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0" name="Google Shape;3010;p21"/>
          <p:cNvSpPr txBox="1">
            <a:spLocks noGrp="1"/>
          </p:cNvSpPr>
          <p:nvPr>
            <p:ph type="subTitle" idx="3"/>
          </p:nvPr>
        </p:nvSpPr>
        <p:spPr>
          <a:xfrm>
            <a:off x="720025" y="39683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1" name="Google Shape;3011;p21"/>
          <p:cNvSpPr txBox="1">
            <a:spLocks noGrp="1"/>
          </p:cNvSpPr>
          <p:nvPr>
            <p:ph type="subTitle" idx="4"/>
          </p:nvPr>
        </p:nvSpPr>
        <p:spPr>
          <a:xfrm>
            <a:off x="720025" y="1199707"/>
            <a:ext cx="77040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2" name="Google Shape;3012;p21"/>
          <p:cNvSpPr txBox="1">
            <a:spLocks noGrp="1"/>
          </p:cNvSpPr>
          <p:nvPr>
            <p:ph type="subTitle" idx="5"/>
          </p:nvPr>
        </p:nvSpPr>
        <p:spPr>
          <a:xfrm>
            <a:off x="720025" y="23906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3" name="Google Shape;3013;p21"/>
          <p:cNvSpPr txBox="1">
            <a:spLocks noGrp="1"/>
          </p:cNvSpPr>
          <p:nvPr>
            <p:ph type="subTitle" idx="6"/>
          </p:nvPr>
        </p:nvSpPr>
        <p:spPr>
          <a:xfrm>
            <a:off x="720025" y="35873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872"/>
        <p:cNvGrpSpPr/>
        <p:nvPr/>
      </p:nvGrpSpPr>
      <p:grpSpPr>
        <a:xfrm>
          <a:off x="0" y="0"/>
          <a:ext cx="0" cy="0"/>
          <a:chOff x="0" y="0"/>
          <a:chExt cx="0" cy="0"/>
        </a:xfrm>
      </p:grpSpPr>
      <p:grpSp>
        <p:nvGrpSpPr>
          <p:cNvPr id="3873" name="Google Shape;3873;p27"/>
          <p:cNvGrpSpPr/>
          <p:nvPr/>
        </p:nvGrpSpPr>
        <p:grpSpPr>
          <a:xfrm rot="-1799983">
            <a:off x="-669464" y="-554441"/>
            <a:ext cx="2835804" cy="2780472"/>
            <a:chOff x="1400775" y="920275"/>
            <a:chExt cx="1637475" cy="1605525"/>
          </a:xfrm>
        </p:grpSpPr>
        <p:sp>
          <p:nvSpPr>
            <p:cNvPr id="3874" name="Google Shape;3874;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4" name="Google Shape;3964;p27"/>
          <p:cNvGrpSpPr/>
          <p:nvPr/>
        </p:nvGrpSpPr>
        <p:grpSpPr>
          <a:xfrm rot="9000017">
            <a:off x="6977661" y="2831184"/>
            <a:ext cx="2835804" cy="2780472"/>
            <a:chOff x="1400775" y="920275"/>
            <a:chExt cx="1637475" cy="1605525"/>
          </a:xfrm>
        </p:grpSpPr>
        <p:sp>
          <p:nvSpPr>
            <p:cNvPr id="3965" name="Google Shape;3965;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9"/>
        <p:cNvGrpSpPr/>
        <p:nvPr/>
      </p:nvGrpSpPr>
      <p:grpSpPr>
        <a:xfrm>
          <a:off x="0" y="0"/>
          <a:ext cx="0" cy="0"/>
          <a:chOff x="0" y="0"/>
          <a:chExt cx="0" cy="0"/>
        </a:xfrm>
      </p:grpSpPr>
      <p:grpSp>
        <p:nvGrpSpPr>
          <p:cNvPr id="2150" name="Google Shape;2150;p15"/>
          <p:cNvGrpSpPr/>
          <p:nvPr/>
        </p:nvGrpSpPr>
        <p:grpSpPr>
          <a:xfrm flipH="1">
            <a:off x="7012893" y="-889030"/>
            <a:ext cx="2835779" cy="2780448"/>
            <a:chOff x="1400775" y="920275"/>
            <a:chExt cx="1637475" cy="1605525"/>
          </a:xfrm>
        </p:grpSpPr>
        <p:sp>
          <p:nvSpPr>
            <p:cNvPr id="2151" name="Google Shape;2151;p1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1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1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1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1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1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1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1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1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1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1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1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1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1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1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1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1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1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1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1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1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1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1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1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1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1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1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1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1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1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1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1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1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1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1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1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1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1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1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1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1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1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1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1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1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1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1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1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1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1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1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1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1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1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1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1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1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1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1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1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1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1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1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1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1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1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1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1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1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1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1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1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1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1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1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1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1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1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1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1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1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1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1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1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1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1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1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1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1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1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1" name="Google Shape;2241;p1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28"/>
        <p:cNvGrpSpPr/>
        <p:nvPr/>
      </p:nvGrpSpPr>
      <p:grpSpPr>
        <a:xfrm>
          <a:off x="0" y="0"/>
          <a:ext cx="0" cy="0"/>
          <a:chOff x="0" y="0"/>
          <a:chExt cx="0" cy="0"/>
        </a:xfrm>
      </p:grpSpPr>
      <p:grpSp>
        <p:nvGrpSpPr>
          <p:cNvPr id="2429" name="Google Shape;2429;p18"/>
          <p:cNvGrpSpPr/>
          <p:nvPr/>
        </p:nvGrpSpPr>
        <p:grpSpPr>
          <a:xfrm rot="1799983" flipH="1">
            <a:off x="6825261" y="-325841"/>
            <a:ext cx="2835804" cy="2780472"/>
            <a:chOff x="1400775" y="920275"/>
            <a:chExt cx="1637475" cy="1605525"/>
          </a:xfrm>
        </p:grpSpPr>
        <p:sp>
          <p:nvSpPr>
            <p:cNvPr id="2430" name="Google Shape;2430;p18"/>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18"/>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18"/>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18"/>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18"/>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18"/>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18"/>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18"/>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18"/>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18"/>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18"/>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18"/>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18"/>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18"/>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18"/>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18"/>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18"/>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18"/>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18"/>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18"/>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18"/>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18"/>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18"/>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18"/>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18"/>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18"/>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18"/>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18"/>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18"/>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18"/>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18"/>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18"/>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18"/>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18"/>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18"/>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18"/>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18"/>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18"/>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18"/>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18"/>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18"/>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18"/>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18"/>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18"/>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18"/>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18"/>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18"/>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18"/>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18"/>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18"/>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18"/>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18"/>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18"/>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18"/>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18"/>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18"/>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18"/>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18"/>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18"/>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18"/>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18"/>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18"/>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18"/>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18"/>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18"/>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18"/>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18"/>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18"/>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18"/>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18"/>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18"/>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18"/>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18"/>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18"/>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18"/>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18"/>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18"/>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18"/>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18"/>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18"/>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18"/>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18"/>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18"/>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18"/>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18"/>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18"/>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18"/>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18"/>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18"/>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18"/>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20" name="Google Shape;2520;p1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1" name="Google Shape;2521;p18"/>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2" name="Google Shape;2522;p18"/>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3" name="Google Shape;2523;p18"/>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4" name="Google Shape;2524;p18"/>
          <p:cNvSpPr txBox="1">
            <a:spLocks noGrp="1"/>
          </p:cNvSpPr>
          <p:nvPr>
            <p:ph type="subTitle" idx="4"/>
          </p:nvPr>
        </p:nvSpPr>
        <p:spPr>
          <a:xfrm>
            <a:off x="3419250"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5" name="Google Shape;2525;p18"/>
          <p:cNvSpPr txBox="1">
            <a:spLocks noGrp="1"/>
          </p:cNvSpPr>
          <p:nvPr>
            <p:ph type="title" idx="5" hasCustomPrompt="1"/>
          </p:nvPr>
        </p:nvSpPr>
        <p:spPr>
          <a:xfrm>
            <a:off x="141537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6" name="Google Shape;2526;p18"/>
          <p:cNvSpPr txBox="1">
            <a:spLocks noGrp="1"/>
          </p:cNvSpPr>
          <p:nvPr>
            <p:ph type="title" idx="6" hasCustomPrompt="1"/>
          </p:nvPr>
        </p:nvSpPr>
        <p:spPr>
          <a:xfrm>
            <a:off x="4121400"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7" name="Google Shape;2527;p18"/>
          <p:cNvSpPr txBox="1">
            <a:spLocks noGrp="1"/>
          </p:cNvSpPr>
          <p:nvPr>
            <p:ph type="title" idx="7" hasCustomPrompt="1"/>
          </p:nvPr>
        </p:nvSpPr>
        <p:spPr>
          <a:xfrm>
            <a:off x="141537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8" name="Google Shape;2528;p18"/>
          <p:cNvSpPr txBox="1">
            <a:spLocks noGrp="1"/>
          </p:cNvSpPr>
          <p:nvPr>
            <p:ph type="title" idx="8" hasCustomPrompt="1"/>
          </p:nvPr>
        </p:nvSpPr>
        <p:spPr>
          <a:xfrm>
            <a:off x="4121400"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9" name="Google Shape;2529;p18"/>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0" name="Google Shape;2530;p18"/>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1" name="Google Shape;2531;p18"/>
          <p:cNvSpPr txBox="1">
            <a:spLocks noGrp="1"/>
          </p:cNvSpPr>
          <p:nvPr>
            <p:ph type="title" idx="14" hasCustomPrompt="1"/>
          </p:nvPr>
        </p:nvSpPr>
        <p:spPr>
          <a:xfrm>
            <a:off x="682742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2" name="Google Shape;2532;p18"/>
          <p:cNvSpPr txBox="1">
            <a:spLocks noGrp="1"/>
          </p:cNvSpPr>
          <p:nvPr>
            <p:ph type="title" idx="15" hasCustomPrompt="1"/>
          </p:nvPr>
        </p:nvSpPr>
        <p:spPr>
          <a:xfrm>
            <a:off x="682742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3" name="Google Shape;2533;p18"/>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4" name="Google Shape;2534;p18"/>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5" name="Google Shape;2535;p18"/>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6" name="Google Shape;2536;p18"/>
          <p:cNvSpPr txBox="1">
            <a:spLocks noGrp="1"/>
          </p:cNvSpPr>
          <p:nvPr>
            <p:ph type="subTitle" idx="19"/>
          </p:nvPr>
        </p:nvSpPr>
        <p:spPr>
          <a:xfrm>
            <a:off x="3419250"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7" name="Google Shape;2537;p18"/>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8" name="Google Shape;2538;p18"/>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2" r:id="rId6"/>
    <p:sldLayoutId id="2147483663" r:id="rId7"/>
    <p:sldLayoutId id="2147483664" r:id="rId8"/>
    <p:sldLayoutId id="2147483665" r:id="rId9"/>
    <p:sldLayoutId id="2147483667"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4065" name="Google Shape;4065;p31"/>
          <p:cNvSpPr txBox="1">
            <a:spLocks noGrp="1"/>
          </p:cNvSpPr>
          <p:nvPr>
            <p:ph type="ctrTitle"/>
          </p:nvPr>
        </p:nvSpPr>
        <p:spPr>
          <a:xfrm>
            <a:off x="833672" y="1755778"/>
            <a:ext cx="7315200" cy="16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Computer Science Capstone Project</a:t>
            </a:r>
            <a:endParaRPr dirty="0"/>
          </a:p>
        </p:txBody>
      </p:sp>
      <p:grpSp>
        <p:nvGrpSpPr>
          <p:cNvPr id="4067" name="Google Shape;4067;p31"/>
          <p:cNvGrpSpPr/>
          <p:nvPr/>
        </p:nvGrpSpPr>
        <p:grpSpPr>
          <a:xfrm>
            <a:off x="3584829" y="161209"/>
            <a:ext cx="1385556" cy="1463065"/>
            <a:chOff x="5536400" y="2762125"/>
            <a:chExt cx="1168950" cy="1228950"/>
          </a:xfrm>
        </p:grpSpPr>
        <p:sp>
          <p:nvSpPr>
            <p:cNvPr id="4068" name="Google Shape;4068;p31"/>
            <p:cNvSpPr/>
            <p:nvPr/>
          </p:nvSpPr>
          <p:spPr>
            <a:xfrm>
              <a:off x="6381525" y="2890850"/>
              <a:ext cx="323825" cy="326450"/>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31"/>
            <p:cNvSpPr/>
            <p:nvPr/>
          </p:nvSpPr>
          <p:spPr>
            <a:xfrm>
              <a:off x="6168825" y="2762125"/>
              <a:ext cx="264625" cy="266775"/>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31"/>
            <p:cNvSpPr/>
            <p:nvPr/>
          </p:nvSpPr>
          <p:spPr>
            <a:xfrm>
              <a:off x="5711700" y="3088075"/>
              <a:ext cx="646600" cy="428600"/>
            </a:xfrm>
            <a:custGeom>
              <a:avLst/>
              <a:gdLst/>
              <a:ahLst/>
              <a:cxnLst/>
              <a:rect l="l" t="t" r="r" b="b"/>
              <a:pathLst>
                <a:path w="25864" h="17144" extrusionOk="0">
                  <a:moveTo>
                    <a:pt x="25093" y="1"/>
                  </a:moveTo>
                  <a:lnTo>
                    <a:pt x="773" y="1"/>
                  </a:lnTo>
                  <a:cubicBezTo>
                    <a:pt x="345" y="1"/>
                    <a:pt x="0" y="346"/>
                    <a:pt x="0" y="774"/>
                  </a:cubicBezTo>
                  <a:lnTo>
                    <a:pt x="0" y="16373"/>
                  </a:lnTo>
                  <a:cubicBezTo>
                    <a:pt x="0" y="16798"/>
                    <a:pt x="345" y="17143"/>
                    <a:pt x="773" y="17143"/>
                  </a:cubicBezTo>
                  <a:lnTo>
                    <a:pt x="25093" y="17143"/>
                  </a:lnTo>
                  <a:cubicBezTo>
                    <a:pt x="25518" y="17143"/>
                    <a:pt x="25863" y="16798"/>
                    <a:pt x="25863" y="16373"/>
                  </a:cubicBezTo>
                  <a:lnTo>
                    <a:pt x="25863" y="774"/>
                  </a:lnTo>
                  <a:cubicBezTo>
                    <a:pt x="25863" y="346"/>
                    <a:pt x="25518" y="1"/>
                    <a:pt x="25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31"/>
            <p:cNvSpPr/>
            <p:nvPr/>
          </p:nvSpPr>
          <p:spPr>
            <a:xfrm>
              <a:off x="5790425" y="3107550"/>
              <a:ext cx="549650" cy="409125"/>
            </a:xfrm>
            <a:custGeom>
              <a:avLst/>
              <a:gdLst/>
              <a:ahLst/>
              <a:cxnLst/>
              <a:rect l="l" t="t" r="r" b="b"/>
              <a:pathLst>
                <a:path w="21986" h="16365" extrusionOk="0">
                  <a:moveTo>
                    <a:pt x="1" y="0"/>
                  </a:moveTo>
                  <a:lnTo>
                    <a:pt x="21986" y="0"/>
                  </a:lnTo>
                  <a:lnTo>
                    <a:pt x="21986" y="16364"/>
                  </a:lnTo>
                  <a:lnTo>
                    <a:pt x="1" y="163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31"/>
            <p:cNvSpPr/>
            <p:nvPr/>
          </p:nvSpPr>
          <p:spPr>
            <a:xfrm>
              <a:off x="5790425" y="3146125"/>
              <a:ext cx="533500" cy="370550"/>
            </a:xfrm>
            <a:custGeom>
              <a:avLst/>
              <a:gdLst/>
              <a:ahLst/>
              <a:cxnLst/>
              <a:rect l="l" t="t" r="r" b="b"/>
              <a:pathLst>
                <a:path w="21340" h="14822" extrusionOk="0">
                  <a:moveTo>
                    <a:pt x="1" y="0"/>
                  </a:moveTo>
                  <a:lnTo>
                    <a:pt x="21340" y="0"/>
                  </a:lnTo>
                  <a:lnTo>
                    <a:pt x="21340" y="14821"/>
                  </a:lnTo>
                  <a:lnTo>
                    <a:pt x="1" y="148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31"/>
            <p:cNvSpPr/>
            <p:nvPr/>
          </p:nvSpPr>
          <p:spPr>
            <a:xfrm>
              <a:off x="5753300" y="3099400"/>
              <a:ext cx="528525" cy="405950"/>
            </a:xfrm>
            <a:custGeom>
              <a:avLst/>
              <a:gdLst/>
              <a:ahLst/>
              <a:cxnLst/>
              <a:rect l="l" t="t" r="r" b="b"/>
              <a:pathLst>
                <a:path w="21141" h="16238" extrusionOk="0">
                  <a:moveTo>
                    <a:pt x="6505" y="1786"/>
                  </a:moveTo>
                  <a:lnTo>
                    <a:pt x="5508" y="456"/>
                  </a:lnTo>
                  <a:cubicBezTo>
                    <a:pt x="5293" y="172"/>
                    <a:pt x="4956" y="0"/>
                    <a:pt x="4597" y="0"/>
                  </a:cubicBezTo>
                  <a:lnTo>
                    <a:pt x="680" y="0"/>
                  </a:lnTo>
                  <a:cubicBezTo>
                    <a:pt x="304" y="0"/>
                    <a:pt x="1" y="304"/>
                    <a:pt x="1" y="680"/>
                  </a:cubicBezTo>
                  <a:lnTo>
                    <a:pt x="1" y="15561"/>
                  </a:lnTo>
                  <a:cubicBezTo>
                    <a:pt x="1" y="15934"/>
                    <a:pt x="304" y="16238"/>
                    <a:pt x="680" y="16238"/>
                  </a:cubicBezTo>
                  <a:lnTo>
                    <a:pt x="20462" y="16238"/>
                  </a:lnTo>
                  <a:cubicBezTo>
                    <a:pt x="20837" y="16238"/>
                    <a:pt x="21141" y="15934"/>
                    <a:pt x="21141" y="15561"/>
                  </a:cubicBezTo>
                  <a:lnTo>
                    <a:pt x="21141" y="3001"/>
                  </a:lnTo>
                  <a:cubicBezTo>
                    <a:pt x="21141" y="2626"/>
                    <a:pt x="20837" y="2322"/>
                    <a:pt x="20462" y="2322"/>
                  </a:cubicBezTo>
                  <a:lnTo>
                    <a:pt x="7573" y="2322"/>
                  </a:lnTo>
                  <a:cubicBezTo>
                    <a:pt x="7153" y="2322"/>
                    <a:pt x="6759" y="2123"/>
                    <a:pt x="6505" y="1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31"/>
            <p:cNvSpPr/>
            <p:nvPr/>
          </p:nvSpPr>
          <p:spPr>
            <a:xfrm>
              <a:off x="5889825" y="3258275"/>
              <a:ext cx="795325" cy="487100"/>
            </a:xfrm>
            <a:custGeom>
              <a:avLst/>
              <a:gdLst/>
              <a:ahLst/>
              <a:cxnLst/>
              <a:rect l="l" t="t" r="r" b="b"/>
              <a:pathLst>
                <a:path w="31813" h="19484" extrusionOk="0">
                  <a:moveTo>
                    <a:pt x="31078" y="0"/>
                  </a:moveTo>
                  <a:lnTo>
                    <a:pt x="734" y="0"/>
                  </a:lnTo>
                  <a:cubicBezTo>
                    <a:pt x="329" y="0"/>
                    <a:pt x="0" y="329"/>
                    <a:pt x="0" y="732"/>
                  </a:cubicBezTo>
                  <a:lnTo>
                    <a:pt x="0" y="18749"/>
                  </a:lnTo>
                  <a:cubicBezTo>
                    <a:pt x="0" y="19155"/>
                    <a:pt x="329" y="19484"/>
                    <a:pt x="734" y="19484"/>
                  </a:cubicBezTo>
                  <a:lnTo>
                    <a:pt x="31078" y="19484"/>
                  </a:lnTo>
                  <a:cubicBezTo>
                    <a:pt x="31484" y="19484"/>
                    <a:pt x="31812" y="19155"/>
                    <a:pt x="31812" y="18749"/>
                  </a:cubicBezTo>
                  <a:lnTo>
                    <a:pt x="31812" y="732"/>
                  </a:lnTo>
                  <a:cubicBezTo>
                    <a:pt x="31812" y="329"/>
                    <a:pt x="31484" y="0"/>
                    <a:pt x="3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31"/>
            <p:cNvSpPr/>
            <p:nvPr/>
          </p:nvSpPr>
          <p:spPr>
            <a:xfrm>
              <a:off x="5889825" y="3258275"/>
              <a:ext cx="795325" cy="58750"/>
            </a:xfrm>
            <a:custGeom>
              <a:avLst/>
              <a:gdLst/>
              <a:ahLst/>
              <a:cxnLst/>
              <a:rect l="l" t="t" r="r" b="b"/>
              <a:pathLst>
                <a:path w="31813" h="2350" extrusionOk="0">
                  <a:moveTo>
                    <a:pt x="31078" y="0"/>
                  </a:moveTo>
                  <a:lnTo>
                    <a:pt x="734" y="0"/>
                  </a:lnTo>
                  <a:cubicBezTo>
                    <a:pt x="329" y="0"/>
                    <a:pt x="0" y="329"/>
                    <a:pt x="0" y="732"/>
                  </a:cubicBezTo>
                  <a:lnTo>
                    <a:pt x="0" y="2349"/>
                  </a:lnTo>
                  <a:lnTo>
                    <a:pt x="31812" y="2349"/>
                  </a:lnTo>
                  <a:lnTo>
                    <a:pt x="31812" y="732"/>
                  </a:lnTo>
                  <a:cubicBezTo>
                    <a:pt x="31812" y="329"/>
                    <a:pt x="31484" y="0"/>
                    <a:pt x="31078" y="0"/>
                  </a:cubicBezTo>
                  <a:close/>
                </a:path>
              </a:pathLst>
            </a:custGeom>
            <a:solidFill>
              <a:srgbClr val="0B1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31"/>
            <p:cNvSpPr/>
            <p:nvPr/>
          </p:nvSpPr>
          <p:spPr>
            <a:xfrm>
              <a:off x="6002225" y="3272825"/>
              <a:ext cx="29575" cy="29575"/>
            </a:xfrm>
            <a:custGeom>
              <a:avLst/>
              <a:gdLst/>
              <a:ahLst/>
              <a:cxnLst/>
              <a:rect l="l" t="t" r="r" b="b"/>
              <a:pathLst>
                <a:path w="1183" h="1183" extrusionOk="0">
                  <a:moveTo>
                    <a:pt x="1182" y="591"/>
                  </a:moveTo>
                  <a:cubicBezTo>
                    <a:pt x="1182" y="920"/>
                    <a:pt x="917" y="1182"/>
                    <a:pt x="592" y="1182"/>
                  </a:cubicBezTo>
                  <a:cubicBezTo>
                    <a:pt x="266" y="1182"/>
                    <a:pt x="1" y="917"/>
                    <a:pt x="1" y="591"/>
                  </a:cubicBezTo>
                  <a:cubicBezTo>
                    <a:pt x="1" y="266"/>
                    <a:pt x="266" y="1"/>
                    <a:pt x="592" y="1"/>
                  </a:cubicBezTo>
                  <a:cubicBezTo>
                    <a:pt x="917" y="1"/>
                    <a:pt x="1182" y="266"/>
                    <a:pt x="1182" y="591"/>
                  </a:cubicBezTo>
                  <a:close/>
                </a:path>
              </a:pathLst>
            </a:custGeom>
            <a:solidFill>
              <a:srgbClr val="82A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31"/>
            <p:cNvSpPr/>
            <p:nvPr/>
          </p:nvSpPr>
          <p:spPr>
            <a:xfrm>
              <a:off x="5956975" y="3272825"/>
              <a:ext cx="29550" cy="29575"/>
            </a:xfrm>
            <a:custGeom>
              <a:avLst/>
              <a:gdLst/>
              <a:ahLst/>
              <a:cxnLst/>
              <a:rect l="l" t="t" r="r" b="b"/>
              <a:pathLst>
                <a:path w="1182" h="1183" extrusionOk="0">
                  <a:moveTo>
                    <a:pt x="1182" y="591"/>
                  </a:moveTo>
                  <a:cubicBezTo>
                    <a:pt x="1182" y="917"/>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31"/>
            <p:cNvSpPr/>
            <p:nvPr/>
          </p:nvSpPr>
          <p:spPr>
            <a:xfrm>
              <a:off x="5911700" y="3272825"/>
              <a:ext cx="29550" cy="29575"/>
            </a:xfrm>
            <a:custGeom>
              <a:avLst/>
              <a:gdLst/>
              <a:ahLst/>
              <a:cxnLst/>
              <a:rect l="l" t="t" r="r" b="b"/>
              <a:pathLst>
                <a:path w="1182" h="1183" extrusionOk="0">
                  <a:moveTo>
                    <a:pt x="1182" y="591"/>
                  </a:moveTo>
                  <a:cubicBezTo>
                    <a:pt x="1182" y="920"/>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31"/>
            <p:cNvSpPr/>
            <p:nvPr/>
          </p:nvSpPr>
          <p:spPr>
            <a:xfrm>
              <a:off x="5923225" y="3370400"/>
              <a:ext cx="397125" cy="261450"/>
            </a:xfrm>
            <a:custGeom>
              <a:avLst/>
              <a:gdLst/>
              <a:ahLst/>
              <a:cxnLst/>
              <a:rect l="l" t="t" r="r" b="b"/>
              <a:pathLst>
                <a:path w="15885" h="10458" extrusionOk="0">
                  <a:moveTo>
                    <a:pt x="15302" y="1"/>
                  </a:moveTo>
                  <a:lnTo>
                    <a:pt x="580" y="1"/>
                  </a:lnTo>
                  <a:cubicBezTo>
                    <a:pt x="260" y="1"/>
                    <a:pt x="0" y="260"/>
                    <a:pt x="0" y="581"/>
                  </a:cubicBezTo>
                  <a:lnTo>
                    <a:pt x="0" y="9878"/>
                  </a:lnTo>
                  <a:cubicBezTo>
                    <a:pt x="0" y="10198"/>
                    <a:pt x="260" y="10458"/>
                    <a:pt x="580" y="10458"/>
                  </a:cubicBezTo>
                  <a:lnTo>
                    <a:pt x="15302" y="10458"/>
                  </a:lnTo>
                  <a:cubicBezTo>
                    <a:pt x="15622" y="10458"/>
                    <a:pt x="15884" y="10198"/>
                    <a:pt x="15884" y="9878"/>
                  </a:cubicBezTo>
                  <a:lnTo>
                    <a:pt x="15884" y="581"/>
                  </a:lnTo>
                  <a:cubicBezTo>
                    <a:pt x="15884" y="260"/>
                    <a:pt x="15625" y="1"/>
                    <a:pt x="1530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31"/>
            <p:cNvSpPr/>
            <p:nvPr/>
          </p:nvSpPr>
          <p:spPr>
            <a:xfrm>
              <a:off x="6344525" y="3436450"/>
              <a:ext cx="307200" cy="273175"/>
            </a:xfrm>
            <a:custGeom>
              <a:avLst/>
              <a:gdLst/>
              <a:ahLst/>
              <a:cxnLst/>
              <a:rect l="l" t="t" r="r" b="b"/>
              <a:pathLst>
                <a:path w="12288" h="10927" extrusionOk="0">
                  <a:moveTo>
                    <a:pt x="11708" y="1"/>
                  </a:moveTo>
                  <a:lnTo>
                    <a:pt x="581" y="1"/>
                  </a:lnTo>
                  <a:cubicBezTo>
                    <a:pt x="260" y="1"/>
                    <a:pt x="1" y="260"/>
                    <a:pt x="1" y="580"/>
                  </a:cubicBezTo>
                  <a:lnTo>
                    <a:pt x="1" y="10347"/>
                  </a:lnTo>
                  <a:cubicBezTo>
                    <a:pt x="1" y="10667"/>
                    <a:pt x="260" y="10927"/>
                    <a:pt x="581" y="10927"/>
                  </a:cubicBezTo>
                  <a:lnTo>
                    <a:pt x="11708" y="10927"/>
                  </a:lnTo>
                  <a:cubicBezTo>
                    <a:pt x="12028" y="10927"/>
                    <a:pt x="12288" y="10667"/>
                    <a:pt x="12288" y="10347"/>
                  </a:cubicBezTo>
                  <a:lnTo>
                    <a:pt x="12288" y="580"/>
                  </a:lnTo>
                  <a:cubicBezTo>
                    <a:pt x="12288" y="260"/>
                    <a:pt x="12028" y="1"/>
                    <a:pt x="11708"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31"/>
            <p:cNvSpPr/>
            <p:nvPr/>
          </p:nvSpPr>
          <p:spPr>
            <a:xfrm>
              <a:off x="5536400" y="3329825"/>
              <a:ext cx="570550" cy="661250"/>
            </a:xfrm>
            <a:custGeom>
              <a:avLst/>
              <a:gdLst/>
              <a:ahLst/>
              <a:cxnLst/>
              <a:rect l="l" t="t" r="r" b="b"/>
              <a:pathLst>
                <a:path w="22822" h="26450" extrusionOk="0">
                  <a:moveTo>
                    <a:pt x="17952" y="1756"/>
                  </a:moveTo>
                  <a:lnTo>
                    <a:pt x="11410" y="1"/>
                  </a:lnTo>
                  <a:lnTo>
                    <a:pt x="4867" y="1756"/>
                  </a:lnTo>
                  <a:cubicBezTo>
                    <a:pt x="4867" y="4729"/>
                    <a:pt x="2871" y="7333"/>
                    <a:pt x="1" y="8103"/>
                  </a:cubicBezTo>
                  <a:lnTo>
                    <a:pt x="1" y="13682"/>
                  </a:lnTo>
                  <a:cubicBezTo>
                    <a:pt x="1" y="24760"/>
                    <a:pt x="11410" y="26449"/>
                    <a:pt x="11410" y="26449"/>
                  </a:cubicBezTo>
                  <a:cubicBezTo>
                    <a:pt x="11410" y="26449"/>
                    <a:pt x="22822" y="24757"/>
                    <a:pt x="22822" y="13682"/>
                  </a:cubicBezTo>
                  <a:lnTo>
                    <a:pt x="22822" y="8103"/>
                  </a:lnTo>
                  <a:cubicBezTo>
                    <a:pt x="19951" y="7333"/>
                    <a:pt x="17952" y="4729"/>
                    <a:pt x="17952" y="17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31"/>
            <p:cNvSpPr/>
            <p:nvPr/>
          </p:nvSpPr>
          <p:spPr>
            <a:xfrm>
              <a:off x="5564275" y="3358675"/>
              <a:ext cx="514725" cy="604025"/>
            </a:xfrm>
            <a:custGeom>
              <a:avLst/>
              <a:gdLst/>
              <a:ahLst/>
              <a:cxnLst/>
              <a:rect l="l" t="t" r="r" b="b"/>
              <a:pathLst>
                <a:path w="20589" h="24161" extrusionOk="0">
                  <a:moveTo>
                    <a:pt x="10295" y="24160"/>
                  </a:moveTo>
                  <a:cubicBezTo>
                    <a:pt x="9668" y="24039"/>
                    <a:pt x="7374" y="23523"/>
                    <a:pt x="5124" y="22082"/>
                  </a:cubicBezTo>
                  <a:cubicBezTo>
                    <a:pt x="1726" y="19901"/>
                    <a:pt x="1" y="16688"/>
                    <a:pt x="1" y="12528"/>
                  </a:cubicBezTo>
                  <a:lnTo>
                    <a:pt x="1" y="7755"/>
                  </a:lnTo>
                  <a:cubicBezTo>
                    <a:pt x="2637" y="6714"/>
                    <a:pt x="4498" y="4288"/>
                    <a:pt x="4821" y="1472"/>
                  </a:cubicBezTo>
                  <a:lnTo>
                    <a:pt x="10295" y="1"/>
                  </a:lnTo>
                  <a:lnTo>
                    <a:pt x="15772" y="1472"/>
                  </a:lnTo>
                  <a:cubicBezTo>
                    <a:pt x="16092" y="4288"/>
                    <a:pt x="17952" y="6714"/>
                    <a:pt x="20589" y="7755"/>
                  </a:cubicBezTo>
                  <a:lnTo>
                    <a:pt x="20589" y="12528"/>
                  </a:lnTo>
                  <a:cubicBezTo>
                    <a:pt x="20589" y="16688"/>
                    <a:pt x="18863" y="19901"/>
                    <a:pt x="15465" y="22082"/>
                  </a:cubicBezTo>
                  <a:cubicBezTo>
                    <a:pt x="13215" y="23523"/>
                    <a:pt x="10921" y="24042"/>
                    <a:pt x="10295" y="2416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31"/>
            <p:cNvSpPr/>
            <p:nvPr/>
          </p:nvSpPr>
          <p:spPr>
            <a:xfrm>
              <a:off x="5821625" y="3358750"/>
              <a:ext cx="257375" cy="603950"/>
            </a:xfrm>
            <a:custGeom>
              <a:avLst/>
              <a:gdLst/>
              <a:ahLst/>
              <a:cxnLst/>
              <a:rect l="l" t="t" r="r" b="b"/>
              <a:pathLst>
                <a:path w="10295" h="24158" extrusionOk="0">
                  <a:moveTo>
                    <a:pt x="1" y="0"/>
                  </a:moveTo>
                  <a:lnTo>
                    <a:pt x="5478" y="1469"/>
                  </a:lnTo>
                  <a:cubicBezTo>
                    <a:pt x="5798" y="4285"/>
                    <a:pt x="7658" y="6711"/>
                    <a:pt x="10295" y="7752"/>
                  </a:cubicBezTo>
                  <a:lnTo>
                    <a:pt x="10295" y="12527"/>
                  </a:lnTo>
                  <a:cubicBezTo>
                    <a:pt x="10295" y="16685"/>
                    <a:pt x="8569" y="19901"/>
                    <a:pt x="5171" y="22079"/>
                  </a:cubicBezTo>
                  <a:cubicBezTo>
                    <a:pt x="2921" y="23520"/>
                    <a:pt x="627" y="24039"/>
                    <a:pt x="1" y="24157"/>
                  </a:cubicBezTo>
                  <a:lnTo>
                    <a:pt x="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F147455-6A14-DA29-D948-83E26F69A45D}"/>
              </a:ext>
            </a:extLst>
          </p:cNvPr>
          <p:cNvSpPr/>
          <p:nvPr/>
        </p:nvSpPr>
        <p:spPr>
          <a:xfrm>
            <a:off x="150685" y="3418990"/>
            <a:ext cx="8956298"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MISSION POSSIBLE</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(deadly by name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&amp; game)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a:extLst>
              <a:ext uri="{FF2B5EF4-FFF2-40B4-BE49-F238E27FC236}">
                <a16:creationId xmlns:a16="http://schemas.microsoft.com/office/drawing/2014/main" id="{9C5CB0EA-25A5-2D9E-3BE7-7C5F4CC87C6D}"/>
              </a:ext>
            </a:extLst>
          </p:cNvPr>
          <p:cNvPicPr>
            <a:picLocks noChangeAspect="1"/>
          </p:cNvPicPr>
          <p:nvPr/>
        </p:nvPicPr>
        <p:blipFill>
          <a:blip r:embed="rId3"/>
          <a:stretch>
            <a:fillRect/>
          </a:stretch>
        </p:blipFill>
        <p:spPr>
          <a:xfrm>
            <a:off x="377294" y="423723"/>
            <a:ext cx="2578162" cy="1080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t>
            </a:r>
            <a:endParaRPr dirty="0"/>
          </a:p>
        </p:txBody>
      </p:sp>
      <p:sp>
        <p:nvSpPr>
          <p:cNvPr id="2" name="TextBox 1">
            <a:extLst>
              <a:ext uri="{FF2B5EF4-FFF2-40B4-BE49-F238E27FC236}">
                <a16:creationId xmlns:a16="http://schemas.microsoft.com/office/drawing/2014/main" id="{147EB21A-1CA6-5E2D-429A-7D375F385803}"/>
              </a:ext>
            </a:extLst>
          </p:cNvPr>
          <p:cNvSpPr txBox="1"/>
          <p:nvPr/>
        </p:nvSpPr>
        <p:spPr>
          <a:xfrm>
            <a:off x="548640" y="1222173"/>
            <a:ext cx="1280160" cy="307777"/>
          </a:xfrm>
          <a:prstGeom prst="rect">
            <a:avLst/>
          </a:prstGeom>
          <a:noFill/>
        </p:spPr>
        <p:txBody>
          <a:bodyPr wrap="square" rtlCol="0">
            <a:spAutoFit/>
          </a:bodyPr>
          <a:lstStyle/>
          <a:p>
            <a:r>
              <a:rPr lang="en-IN" dirty="0"/>
              <a:t>Frontend</a:t>
            </a:r>
          </a:p>
        </p:txBody>
      </p:sp>
      <p:sp>
        <p:nvSpPr>
          <p:cNvPr id="4" name="TextBox 3">
            <a:extLst>
              <a:ext uri="{FF2B5EF4-FFF2-40B4-BE49-F238E27FC236}">
                <a16:creationId xmlns:a16="http://schemas.microsoft.com/office/drawing/2014/main" id="{464EC8EB-490A-61F6-C828-81CAF71E1C6B}"/>
              </a:ext>
            </a:extLst>
          </p:cNvPr>
          <p:cNvSpPr txBox="1"/>
          <p:nvPr/>
        </p:nvSpPr>
        <p:spPr>
          <a:xfrm>
            <a:off x="2422044" y="1226633"/>
            <a:ext cx="999150" cy="307777"/>
          </a:xfrm>
          <a:prstGeom prst="rect">
            <a:avLst/>
          </a:prstGeom>
          <a:noFill/>
        </p:spPr>
        <p:txBody>
          <a:bodyPr wrap="square" rtlCol="0">
            <a:spAutoFit/>
          </a:bodyPr>
          <a:lstStyle/>
          <a:p>
            <a:r>
              <a:rPr lang="en-IN" dirty="0"/>
              <a:t>Backend</a:t>
            </a:r>
          </a:p>
        </p:txBody>
      </p:sp>
      <p:sp>
        <p:nvSpPr>
          <p:cNvPr id="5" name="TextBox 4">
            <a:extLst>
              <a:ext uri="{FF2B5EF4-FFF2-40B4-BE49-F238E27FC236}">
                <a16:creationId xmlns:a16="http://schemas.microsoft.com/office/drawing/2014/main" id="{6750B72D-DFDD-9936-4A15-7B6E54CE5F15}"/>
              </a:ext>
            </a:extLst>
          </p:cNvPr>
          <p:cNvSpPr txBox="1"/>
          <p:nvPr/>
        </p:nvSpPr>
        <p:spPr>
          <a:xfrm>
            <a:off x="4522937" y="1222173"/>
            <a:ext cx="1262318" cy="307777"/>
          </a:xfrm>
          <a:prstGeom prst="rect">
            <a:avLst/>
          </a:prstGeom>
          <a:noFill/>
        </p:spPr>
        <p:txBody>
          <a:bodyPr wrap="square" rtlCol="0">
            <a:spAutoFit/>
          </a:bodyPr>
          <a:lstStyle/>
          <a:p>
            <a:r>
              <a:rPr lang="en-IN" dirty="0"/>
              <a:t>Database</a:t>
            </a:r>
          </a:p>
        </p:txBody>
      </p:sp>
      <p:sp>
        <p:nvSpPr>
          <p:cNvPr id="6" name="TextBox 5">
            <a:extLst>
              <a:ext uri="{FF2B5EF4-FFF2-40B4-BE49-F238E27FC236}">
                <a16:creationId xmlns:a16="http://schemas.microsoft.com/office/drawing/2014/main" id="{FD73DBA9-39DF-09B7-5004-40D7F2C277BD}"/>
              </a:ext>
            </a:extLst>
          </p:cNvPr>
          <p:cNvSpPr txBox="1"/>
          <p:nvPr/>
        </p:nvSpPr>
        <p:spPr>
          <a:xfrm>
            <a:off x="7203689" y="1199871"/>
            <a:ext cx="1708366" cy="307777"/>
          </a:xfrm>
          <a:prstGeom prst="rect">
            <a:avLst/>
          </a:prstGeom>
          <a:noFill/>
        </p:spPr>
        <p:txBody>
          <a:bodyPr wrap="square" rtlCol="0">
            <a:spAutoFit/>
          </a:bodyPr>
          <a:lstStyle/>
          <a:p>
            <a:r>
              <a:rPr lang="en-IN" dirty="0"/>
              <a:t>Communication</a:t>
            </a:r>
          </a:p>
        </p:txBody>
      </p:sp>
      <p:pic>
        <p:nvPicPr>
          <p:cNvPr id="8" name="Picture 7">
            <a:extLst>
              <a:ext uri="{FF2B5EF4-FFF2-40B4-BE49-F238E27FC236}">
                <a16:creationId xmlns:a16="http://schemas.microsoft.com/office/drawing/2014/main" id="{0CBD2ADE-3736-6AC8-0D98-BE10F078C1F4}"/>
              </a:ext>
            </a:extLst>
          </p:cNvPr>
          <p:cNvPicPr>
            <a:picLocks noChangeAspect="1"/>
          </p:cNvPicPr>
          <p:nvPr/>
        </p:nvPicPr>
        <p:blipFill>
          <a:blip r:embed="rId3"/>
          <a:stretch>
            <a:fillRect/>
          </a:stretch>
        </p:blipFill>
        <p:spPr>
          <a:xfrm>
            <a:off x="445650" y="1931391"/>
            <a:ext cx="548700" cy="548700"/>
          </a:xfrm>
          <a:prstGeom prst="rect">
            <a:avLst/>
          </a:prstGeom>
        </p:spPr>
      </p:pic>
      <p:pic>
        <p:nvPicPr>
          <p:cNvPr id="10" name="Picture 9">
            <a:extLst>
              <a:ext uri="{FF2B5EF4-FFF2-40B4-BE49-F238E27FC236}">
                <a16:creationId xmlns:a16="http://schemas.microsoft.com/office/drawing/2014/main" id="{FBAFECA3-0E9C-8747-CF9E-4115153DEBC3}"/>
              </a:ext>
            </a:extLst>
          </p:cNvPr>
          <p:cNvPicPr>
            <a:picLocks noChangeAspect="1"/>
          </p:cNvPicPr>
          <p:nvPr/>
        </p:nvPicPr>
        <p:blipFill>
          <a:blip r:embed="rId4"/>
          <a:stretch>
            <a:fillRect/>
          </a:stretch>
        </p:blipFill>
        <p:spPr>
          <a:xfrm>
            <a:off x="4499771" y="1909242"/>
            <a:ext cx="1169569" cy="731215"/>
          </a:xfrm>
          <a:prstGeom prst="rect">
            <a:avLst/>
          </a:prstGeom>
        </p:spPr>
      </p:pic>
      <p:pic>
        <p:nvPicPr>
          <p:cNvPr id="12" name="Picture 11">
            <a:extLst>
              <a:ext uri="{FF2B5EF4-FFF2-40B4-BE49-F238E27FC236}">
                <a16:creationId xmlns:a16="http://schemas.microsoft.com/office/drawing/2014/main" id="{D7E46E05-CED3-6BD2-E1C0-87D385440792}"/>
              </a:ext>
            </a:extLst>
          </p:cNvPr>
          <p:cNvPicPr>
            <a:picLocks noChangeAspect="1"/>
          </p:cNvPicPr>
          <p:nvPr/>
        </p:nvPicPr>
        <p:blipFill>
          <a:blip r:embed="rId5"/>
          <a:stretch>
            <a:fillRect/>
          </a:stretch>
        </p:blipFill>
        <p:spPr>
          <a:xfrm>
            <a:off x="4763803" y="3309682"/>
            <a:ext cx="780585" cy="780585"/>
          </a:xfrm>
          <a:prstGeom prst="rect">
            <a:avLst/>
          </a:prstGeom>
        </p:spPr>
      </p:pic>
      <p:pic>
        <p:nvPicPr>
          <p:cNvPr id="18" name="Picture 17">
            <a:extLst>
              <a:ext uri="{FF2B5EF4-FFF2-40B4-BE49-F238E27FC236}">
                <a16:creationId xmlns:a16="http://schemas.microsoft.com/office/drawing/2014/main" id="{DC63B996-F413-76A8-37DA-80BF9EC12041}"/>
              </a:ext>
            </a:extLst>
          </p:cNvPr>
          <p:cNvPicPr>
            <a:picLocks noChangeAspect="1"/>
          </p:cNvPicPr>
          <p:nvPr/>
        </p:nvPicPr>
        <p:blipFill>
          <a:blip r:embed="rId6"/>
          <a:stretch>
            <a:fillRect/>
          </a:stretch>
        </p:blipFill>
        <p:spPr>
          <a:xfrm>
            <a:off x="7583480" y="1842181"/>
            <a:ext cx="948784" cy="950641"/>
          </a:xfrm>
          <a:prstGeom prst="rect">
            <a:avLst/>
          </a:prstGeom>
        </p:spPr>
      </p:pic>
      <p:pic>
        <p:nvPicPr>
          <p:cNvPr id="20" name="Picture 19">
            <a:extLst>
              <a:ext uri="{FF2B5EF4-FFF2-40B4-BE49-F238E27FC236}">
                <a16:creationId xmlns:a16="http://schemas.microsoft.com/office/drawing/2014/main" id="{5757BB83-42B0-2E57-D401-85997E1A4195}"/>
              </a:ext>
            </a:extLst>
          </p:cNvPr>
          <p:cNvPicPr>
            <a:picLocks noChangeAspect="1"/>
          </p:cNvPicPr>
          <p:nvPr/>
        </p:nvPicPr>
        <p:blipFill>
          <a:blip r:embed="rId7"/>
          <a:stretch>
            <a:fillRect/>
          </a:stretch>
        </p:blipFill>
        <p:spPr>
          <a:xfrm>
            <a:off x="7382802" y="3205524"/>
            <a:ext cx="1290985" cy="860657"/>
          </a:xfrm>
          <a:prstGeom prst="rect">
            <a:avLst/>
          </a:prstGeom>
        </p:spPr>
      </p:pic>
      <p:pic>
        <p:nvPicPr>
          <p:cNvPr id="22" name="Picture 21">
            <a:extLst>
              <a:ext uri="{FF2B5EF4-FFF2-40B4-BE49-F238E27FC236}">
                <a16:creationId xmlns:a16="http://schemas.microsoft.com/office/drawing/2014/main" id="{1B0BA01B-90A9-9A3E-C7F2-DE8DDBC94EC2}"/>
              </a:ext>
            </a:extLst>
          </p:cNvPr>
          <p:cNvPicPr>
            <a:picLocks noChangeAspect="1"/>
          </p:cNvPicPr>
          <p:nvPr/>
        </p:nvPicPr>
        <p:blipFill>
          <a:blip r:embed="rId8"/>
          <a:stretch>
            <a:fillRect/>
          </a:stretch>
        </p:blipFill>
        <p:spPr>
          <a:xfrm>
            <a:off x="2585631" y="1931391"/>
            <a:ext cx="948785" cy="1041176"/>
          </a:xfrm>
          <a:prstGeom prst="rect">
            <a:avLst/>
          </a:prstGeom>
        </p:spPr>
      </p:pic>
      <p:pic>
        <p:nvPicPr>
          <p:cNvPr id="24" name="Picture 23">
            <a:extLst>
              <a:ext uri="{FF2B5EF4-FFF2-40B4-BE49-F238E27FC236}">
                <a16:creationId xmlns:a16="http://schemas.microsoft.com/office/drawing/2014/main" id="{76D8B223-8835-C8F4-6694-83EAFDEB9A75}"/>
              </a:ext>
            </a:extLst>
          </p:cNvPr>
          <p:cNvPicPr>
            <a:picLocks noChangeAspect="1"/>
          </p:cNvPicPr>
          <p:nvPr/>
        </p:nvPicPr>
        <p:blipFill>
          <a:blip r:embed="rId9"/>
          <a:stretch>
            <a:fillRect/>
          </a:stretch>
        </p:blipFill>
        <p:spPr>
          <a:xfrm>
            <a:off x="2157723" y="3314084"/>
            <a:ext cx="1686873" cy="516858"/>
          </a:xfrm>
          <a:prstGeom prst="rect">
            <a:avLst/>
          </a:prstGeom>
        </p:spPr>
      </p:pic>
      <p:pic>
        <p:nvPicPr>
          <p:cNvPr id="26" name="Picture 25">
            <a:extLst>
              <a:ext uri="{FF2B5EF4-FFF2-40B4-BE49-F238E27FC236}">
                <a16:creationId xmlns:a16="http://schemas.microsoft.com/office/drawing/2014/main" id="{78B78AB7-0F79-4AEF-D214-791E30FCE034}"/>
              </a:ext>
            </a:extLst>
          </p:cNvPr>
          <p:cNvPicPr>
            <a:picLocks noChangeAspect="1"/>
          </p:cNvPicPr>
          <p:nvPr/>
        </p:nvPicPr>
        <p:blipFill>
          <a:blip r:embed="rId10"/>
          <a:stretch>
            <a:fillRect/>
          </a:stretch>
        </p:blipFill>
        <p:spPr>
          <a:xfrm>
            <a:off x="319309" y="2919278"/>
            <a:ext cx="873059" cy="873059"/>
          </a:xfrm>
          <a:prstGeom prst="rect">
            <a:avLst/>
          </a:prstGeom>
        </p:spPr>
      </p:pic>
      <p:pic>
        <p:nvPicPr>
          <p:cNvPr id="28" name="Picture 27">
            <a:extLst>
              <a:ext uri="{FF2B5EF4-FFF2-40B4-BE49-F238E27FC236}">
                <a16:creationId xmlns:a16="http://schemas.microsoft.com/office/drawing/2014/main" id="{9966E55F-E4B4-F564-5737-3E8C9A2CADAF}"/>
              </a:ext>
            </a:extLst>
          </p:cNvPr>
          <p:cNvPicPr>
            <a:picLocks noChangeAspect="1"/>
          </p:cNvPicPr>
          <p:nvPr/>
        </p:nvPicPr>
        <p:blipFill>
          <a:blip r:embed="rId11"/>
          <a:stretch>
            <a:fillRect/>
          </a:stretch>
        </p:blipFill>
        <p:spPr>
          <a:xfrm>
            <a:off x="441696" y="4231523"/>
            <a:ext cx="747024" cy="647834"/>
          </a:xfrm>
          <a:prstGeom prst="rect">
            <a:avLst/>
          </a:prstGeom>
        </p:spPr>
      </p:pic>
      <p:pic>
        <p:nvPicPr>
          <p:cNvPr id="30" name="Picture 29">
            <a:extLst>
              <a:ext uri="{FF2B5EF4-FFF2-40B4-BE49-F238E27FC236}">
                <a16:creationId xmlns:a16="http://schemas.microsoft.com/office/drawing/2014/main" id="{BC611004-1B6C-EA6B-2D1E-4AECD03DC9AC}"/>
              </a:ext>
            </a:extLst>
          </p:cNvPr>
          <p:cNvPicPr>
            <a:picLocks noChangeAspect="1"/>
          </p:cNvPicPr>
          <p:nvPr/>
        </p:nvPicPr>
        <p:blipFill>
          <a:blip r:embed="rId12"/>
          <a:stretch>
            <a:fillRect/>
          </a:stretch>
        </p:blipFill>
        <p:spPr>
          <a:xfrm>
            <a:off x="6330550" y="2089519"/>
            <a:ext cx="591720" cy="781143"/>
          </a:xfrm>
          <a:prstGeom prst="rect">
            <a:avLst/>
          </a:prstGeom>
        </p:spPr>
      </p:pic>
      <p:sp>
        <p:nvSpPr>
          <p:cNvPr id="31" name="TextBox 30">
            <a:extLst>
              <a:ext uri="{FF2B5EF4-FFF2-40B4-BE49-F238E27FC236}">
                <a16:creationId xmlns:a16="http://schemas.microsoft.com/office/drawing/2014/main" id="{6392BEAD-DC7C-B774-1CA3-ECF530234544}"/>
              </a:ext>
            </a:extLst>
          </p:cNvPr>
          <p:cNvSpPr txBox="1"/>
          <p:nvPr/>
        </p:nvSpPr>
        <p:spPr>
          <a:xfrm>
            <a:off x="5892306" y="1170578"/>
            <a:ext cx="1204332" cy="738664"/>
          </a:xfrm>
          <a:prstGeom prst="rect">
            <a:avLst/>
          </a:prstGeom>
          <a:noFill/>
        </p:spPr>
        <p:txBody>
          <a:bodyPr wrap="square" rtlCol="0">
            <a:spAutoFit/>
          </a:bodyPr>
          <a:lstStyle/>
          <a:p>
            <a:r>
              <a:rPr lang="en-IN" dirty="0"/>
              <a:t>IDE &amp; Additional Tools</a:t>
            </a:r>
          </a:p>
        </p:txBody>
      </p:sp>
      <p:pic>
        <p:nvPicPr>
          <p:cNvPr id="33" name="Picture 32">
            <a:extLst>
              <a:ext uri="{FF2B5EF4-FFF2-40B4-BE49-F238E27FC236}">
                <a16:creationId xmlns:a16="http://schemas.microsoft.com/office/drawing/2014/main" id="{0E08A930-C38D-781A-9B48-8CB4D4AB5D4E}"/>
              </a:ext>
            </a:extLst>
          </p:cNvPr>
          <p:cNvPicPr>
            <a:picLocks noChangeAspect="1"/>
          </p:cNvPicPr>
          <p:nvPr/>
        </p:nvPicPr>
        <p:blipFill>
          <a:blip r:embed="rId13"/>
          <a:stretch>
            <a:fillRect/>
          </a:stretch>
        </p:blipFill>
        <p:spPr>
          <a:xfrm>
            <a:off x="6238113" y="3175643"/>
            <a:ext cx="873060" cy="6552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dirty="0"/>
          </a:p>
        </p:txBody>
      </p:sp>
      <p:pic>
        <p:nvPicPr>
          <p:cNvPr id="12" name="Picture 11">
            <a:extLst>
              <a:ext uri="{FF2B5EF4-FFF2-40B4-BE49-F238E27FC236}">
                <a16:creationId xmlns:a16="http://schemas.microsoft.com/office/drawing/2014/main" id="{2728D2BB-ED4C-FE9B-DED8-3C8C0A7F2750}"/>
              </a:ext>
            </a:extLst>
          </p:cNvPr>
          <p:cNvPicPr>
            <a:picLocks noChangeAspect="1"/>
          </p:cNvPicPr>
          <p:nvPr/>
        </p:nvPicPr>
        <p:blipFill>
          <a:blip r:embed="rId3"/>
          <a:stretch>
            <a:fillRect/>
          </a:stretch>
        </p:blipFill>
        <p:spPr>
          <a:xfrm>
            <a:off x="664614" y="1093326"/>
            <a:ext cx="8064562" cy="3982709"/>
          </a:xfrm>
          <a:prstGeom prst="rect">
            <a:avLst/>
          </a:prstGeom>
        </p:spPr>
      </p:pic>
    </p:spTree>
    <p:extLst>
      <p:ext uri="{BB962C8B-B14F-4D97-AF65-F5344CB8AC3E}">
        <p14:creationId xmlns:p14="http://schemas.microsoft.com/office/powerpoint/2010/main" val="4289089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9"/>
        <p:cNvGrpSpPr/>
        <p:nvPr/>
      </p:nvGrpSpPr>
      <p:grpSpPr>
        <a:xfrm>
          <a:off x="0" y="0"/>
          <a:ext cx="0" cy="0"/>
          <a:chOff x="0" y="0"/>
          <a:chExt cx="0" cy="0"/>
        </a:xfrm>
      </p:grpSpPr>
      <p:sp>
        <p:nvSpPr>
          <p:cNvPr id="4710" name="Google Shape;4710;p5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Agreement</a:t>
            </a:r>
            <a:endParaRPr dirty="0"/>
          </a:p>
        </p:txBody>
      </p:sp>
      <p:sp>
        <p:nvSpPr>
          <p:cNvPr id="2" name="TextBox 1">
            <a:extLst>
              <a:ext uri="{FF2B5EF4-FFF2-40B4-BE49-F238E27FC236}">
                <a16:creationId xmlns:a16="http://schemas.microsoft.com/office/drawing/2014/main" id="{0E96B352-B52E-141F-0612-AB41C252DABC}"/>
              </a:ext>
            </a:extLst>
          </p:cNvPr>
          <p:cNvSpPr txBox="1"/>
          <p:nvPr/>
        </p:nvSpPr>
        <p:spPr>
          <a:xfrm>
            <a:off x="655692" y="1244476"/>
            <a:ext cx="8251902" cy="3970318"/>
          </a:xfrm>
          <a:prstGeom prst="rect">
            <a:avLst/>
          </a:prstGeom>
          <a:noFill/>
        </p:spPr>
        <p:txBody>
          <a:bodyPr wrap="square" rtlCol="0">
            <a:spAutoFit/>
          </a:bodyPr>
          <a:lstStyle/>
          <a:p>
            <a:r>
              <a:rPr lang="en-IN" dirty="0"/>
              <a:t>Following were discussed and put into mutual agreement amongst peers with no exceptions to be made –</a:t>
            </a:r>
          </a:p>
          <a:p>
            <a:endParaRPr lang="en-IN" dirty="0"/>
          </a:p>
          <a:p>
            <a:pPr marL="285750" indent="-285750">
              <a:buFont typeface="Wingdings" panose="05000000000000000000" pitchFamily="2" charset="2"/>
              <a:buChar char="v"/>
            </a:pPr>
            <a:r>
              <a:rPr lang="en-US" dirty="0"/>
              <a:t>We will communicate regularly via our designated platform (</a:t>
            </a:r>
            <a:r>
              <a:rPr lang="en-US" dirty="0" err="1"/>
              <a:t>i.e</a:t>
            </a:r>
            <a:r>
              <a:rPr lang="en-US" dirty="0"/>
              <a:t> </a:t>
            </a:r>
            <a:r>
              <a:rPr lang="en-US" dirty="0" err="1"/>
              <a:t>Whatsapp</a:t>
            </a:r>
            <a:r>
              <a:rPr lang="en-US" dirty="0"/>
              <a:t>, Google meet) and have weekly check-ins to discuss progress and any challenges.</a:t>
            </a:r>
          </a:p>
          <a:p>
            <a:pPr marL="285750" indent="-285750">
              <a:buFont typeface="Wingdings" panose="05000000000000000000" pitchFamily="2" charset="2"/>
              <a:buChar char="v"/>
            </a:pPr>
            <a:r>
              <a:rPr lang="en-US" dirty="0"/>
              <a:t>Each team member will have defined roles based on strengths and interests (i.e. coding, documentation, testing), which will be agreed upon at the start of the project.</a:t>
            </a:r>
          </a:p>
          <a:p>
            <a:pPr marL="285750" indent="-285750">
              <a:buFont typeface="Wingdings" panose="05000000000000000000" pitchFamily="2" charset="2"/>
              <a:buChar char="v"/>
            </a:pPr>
            <a:r>
              <a:rPr lang="en-US" dirty="0"/>
              <a:t>We will set clear deadlines for each project phase and milestone. All members agree to adhere to these timelines to ensure project progress.</a:t>
            </a:r>
          </a:p>
          <a:p>
            <a:pPr marL="285750" indent="-285750">
              <a:buFont typeface="Wingdings" panose="05000000000000000000" pitchFamily="2" charset="2"/>
              <a:buChar char="v"/>
            </a:pPr>
            <a:r>
              <a:rPr lang="en-US" dirty="0"/>
              <a:t>We will adhere to coding standards and best practices (e.g., comments, formatting) to ensure code is maintainable and understandable by all team members.</a:t>
            </a:r>
          </a:p>
          <a:p>
            <a:pPr marL="285750" indent="-285750">
              <a:buFont typeface="Wingdings" panose="05000000000000000000" pitchFamily="2" charset="2"/>
              <a:buChar char="v"/>
            </a:pPr>
            <a:r>
              <a:rPr lang="en-US" dirty="0"/>
              <a:t>Each team member is responsible for their tasks and must communicate any issues or delays as soon as possible to the group.</a:t>
            </a:r>
          </a:p>
          <a:p>
            <a:pPr marL="285750" indent="-285750">
              <a:buFont typeface="Wingdings" panose="05000000000000000000" pitchFamily="2" charset="2"/>
              <a:buChar char="v"/>
            </a:pPr>
            <a:r>
              <a:rPr lang="en-US" dirty="0"/>
              <a:t>In case of disagreements, we will address conflicts openly and respectfully, seeking to find a solution that works for everyone.</a:t>
            </a:r>
          </a:p>
          <a:p>
            <a:pPr marL="285750" indent="-285750">
              <a:buFont typeface="Wingdings" panose="05000000000000000000" pitchFamily="2" charset="2"/>
              <a:buChar char="v"/>
            </a:pPr>
            <a:r>
              <a:rPr lang="en-US" dirty="0"/>
              <a:t> We will collaboratively prepare a final presentation and ensure that all project documentation is complete and accessible.</a:t>
            </a:r>
            <a:endParaRPr lang="en-IN" dirty="0"/>
          </a:p>
          <a:p>
            <a:pPr marL="285750" indent="-285750">
              <a:buFont typeface="Wingdings" panose="05000000000000000000" pitchFamily="2" charset="2"/>
              <a:buChar char="v"/>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6" name="Google Shape;5006;p6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Retrospective</a:t>
            </a:r>
            <a:endParaRPr dirty="0"/>
          </a:p>
        </p:txBody>
      </p:sp>
      <p:graphicFrame>
        <p:nvGraphicFramePr>
          <p:cNvPr id="2" name="Table 1">
            <a:extLst>
              <a:ext uri="{FF2B5EF4-FFF2-40B4-BE49-F238E27FC236}">
                <a16:creationId xmlns:a16="http://schemas.microsoft.com/office/drawing/2014/main" id="{7C696A8B-4462-8CED-C4D8-19E5CFF1FFBE}"/>
              </a:ext>
            </a:extLst>
          </p:cNvPr>
          <p:cNvGraphicFramePr>
            <a:graphicFrameLocks noGrp="1"/>
          </p:cNvGraphicFramePr>
          <p:nvPr>
            <p:extLst>
              <p:ext uri="{D42A27DB-BD31-4B8C-83A1-F6EECF244321}">
                <p14:modId xmlns:p14="http://schemas.microsoft.com/office/powerpoint/2010/main" val="757482121"/>
              </p:ext>
            </p:extLst>
          </p:nvPr>
        </p:nvGraphicFramePr>
        <p:xfrm>
          <a:off x="789506" y="876918"/>
          <a:ext cx="7903986" cy="4129939"/>
        </p:xfrm>
        <a:graphic>
          <a:graphicData uri="http://schemas.openxmlformats.org/drawingml/2006/table">
            <a:tbl>
              <a:tblPr firstRow="1" bandRow="1">
                <a:tableStyleId>{22C6EB1A-CD83-4139-A954-B6EF9334ED93}</a:tableStyleId>
              </a:tblPr>
              <a:tblGrid>
                <a:gridCol w="2634662">
                  <a:extLst>
                    <a:ext uri="{9D8B030D-6E8A-4147-A177-3AD203B41FA5}">
                      <a16:colId xmlns:a16="http://schemas.microsoft.com/office/drawing/2014/main" val="3049219189"/>
                    </a:ext>
                  </a:extLst>
                </a:gridCol>
                <a:gridCol w="2634662">
                  <a:extLst>
                    <a:ext uri="{9D8B030D-6E8A-4147-A177-3AD203B41FA5}">
                      <a16:colId xmlns:a16="http://schemas.microsoft.com/office/drawing/2014/main" val="1204194764"/>
                    </a:ext>
                  </a:extLst>
                </a:gridCol>
                <a:gridCol w="2634662">
                  <a:extLst>
                    <a:ext uri="{9D8B030D-6E8A-4147-A177-3AD203B41FA5}">
                      <a16:colId xmlns:a16="http://schemas.microsoft.com/office/drawing/2014/main" val="3046728131"/>
                    </a:ext>
                  </a:extLst>
                </a:gridCol>
              </a:tblGrid>
              <a:tr h="426671">
                <a:tc>
                  <a:txBody>
                    <a:bodyPr/>
                    <a:lstStyle/>
                    <a:p>
                      <a:r>
                        <a:rPr lang="en-IN" dirty="0"/>
                        <a:t>What went well ?</a:t>
                      </a:r>
                    </a:p>
                  </a:txBody>
                  <a:tcPr/>
                </a:tc>
                <a:tc>
                  <a:txBody>
                    <a:bodyPr/>
                    <a:lstStyle/>
                    <a:p>
                      <a:r>
                        <a:rPr lang="en-IN" dirty="0"/>
                        <a:t>What needs to be improved ?</a:t>
                      </a:r>
                    </a:p>
                  </a:txBody>
                  <a:tcPr/>
                </a:tc>
                <a:tc>
                  <a:txBody>
                    <a:bodyPr/>
                    <a:lstStyle/>
                    <a:p>
                      <a:r>
                        <a:rPr lang="en-IN" dirty="0"/>
                        <a:t>What will we do next time ?</a:t>
                      </a:r>
                    </a:p>
                  </a:txBody>
                  <a:tcPr/>
                </a:tc>
                <a:extLst>
                  <a:ext uri="{0D108BD9-81ED-4DB2-BD59-A6C34878D82A}">
                    <a16:rowId xmlns:a16="http://schemas.microsoft.com/office/drawing/2014/main" val="2629599205"/>
                  </a:ext>
                </a:extLst>
              </a:tr>
              <a:tr h="986937">
                <a:tc>
                  <a:txBody>
                    <a:bodyPr/>
                    <a:lstStyle/>
                    <a:p>
                      <a:r>
                        <a:rPr lang="en-IN" dirty="0"/>
                        <a:t>Effective Communication</a:t>
                      </a:r>
                    </a:p>
                  </a:txBody>
                  <a:tcPr/>
                </a:tc>
                <a:tc>
                  <a:txBody>
                    <a:bodyPr/>
                    <a:lstStyle/>
                    <a:p>
                      <a:r>
                        <a:rPr lang="en-IN" dirty="0"/>
                        <a:t>Time Management</a:t>
                      </a:r>
                    </a:p>
                  </a:txBody>
                  <a:tcPr/>
                </a:tc>
                <a:tc>
                  <a:txBody>
                    <a:bodyPr/>
                    <a:lstStyle/>
                    <a:p>
                      <a:r>
                        <a:rPr lang="en-IN" dirty="0"/>
                        <a:t>We will streamline our ideas more effectively and efficiently for better usage of time.</a:t>
                      </a:r>
                    </a:p>
                  </a:txBody>
                  <a:tcPr/>
                </a:tc>
                <a:extLst>
                  <a:ext uri="{0D108BD9-81ED-4DB2-BD59-A6C34878D82A}">
                    <a16:rowId xmlns:a16="http://schemas.microsoft.com/office/drawing/2014/main" val="1386931722"/>
                  </a:ext>
                </a:extLst>
              </a:tr>
              <a:tr h="986937">
                <a:tc>
                  <a:txBody>
                    <a:bodyPr/>
                    <a:lstStyle/>
                    <a:p>
                      <a:r>
                        <a:rPr lang="en-IN" dirty="0"/>
                        <a:t>Role Clarity</a:t>
                      </a:r>
                    </a:p>
                  </a:txBody>
                  <a:tcPr/>
                </a:tc>
                <a:tc>
                  <a:txBody>
                    <a:bodyPr/>
                    <a:lstStyle/>
                    <a:p>
                      <a:r>
                        <a:rPr lang="en-IN" dirty="0"/>
                        <a:t>Conflict Resolution</a:t>
                      </a:r>
                    </a:p>
                  </a:txBody>
                  <a:tcPr/>
                </a:tc>
                <a:tc>
                  <a:txBody>
                    <a:bodyPr/>
                    <a:lstStyle/>
                    <a:p>
                      <a:r>
                        <a:rPr lang="en-IN" dirty="0"/>
                        <a:t>We will resort to, whole team mediating the situation rather than just the leader doing so.</a:t>
                      </a:r>
                    </a:p>
                  </a:txBody>
                  <a:tcPr/>
                </a:tc>
                <a:extLst>
                  <a:ext uri="{0D108BD9-81ED-4DB2-BD59-A6C34878D82A}">
                    <a16:rowId xmlns:a16="http://schemas.microsoft.com/office/drawing/2014/main" val="1415178524"/>
                  </a:ext>
                </a:extLst>
              </a:tr>
              <a:tr h="1119794">
                <a:tc>
                  <a:txBody>
                    <a:bodyPr/>
                    <a:lstStyle/>
                    <a:p>
                      <a:r>
                        <a:rPr lang="en-IN" dirty="0"/>
                        <a:t>Supportive Environment</a:t>
                      </a:r>
                    </a:p>
                  </a:txBody>
                  <a:tcPr/>
                </a:tc>
                <a:tc>
                  <a:txBody>
                    <a:bodyPr/>
                    <a:lstStyle/>
                    <a:p>
                      <a:r>
                        <a:rPr lang="en-IN" dirty="0"/>
                        <a:t>Documentation</a:t>
                      </a:r>
                    </a:p>
                  </a:txBody>
                  <a:tcPr/>
                </a:tc>
                <a:tc>
                  <a:txBody>
                    <a:bodyPr/>
                    <a:lstStyle/>
                    <a:p>
                      <a:r>
                        <a:rPr lang="en-IN" dirty="0"/>
                        <a:t>Instead of assigning a single person for the job, we will ask random members to volunteer if and when needed.</a:t>
                      </a:r>
                    </a:p>
                  </a:txBody>
                  <a:tcPr/>
                </a:tc>
                <a:extLst>
                  <a:ext uri="{0D108BD9-81ED-4DB2-BD59-A6C34878D82A}">
                    <a16:rowId xmlns:a16="http://schemas.microsoft.com/office/drawing/2014/main" val="1178751952"/>
                  </a:ext>
                </a:extLst>
              </a:tr>
              <a:tr h="250983">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854504598"/>
                  </a:ext>
                </a:extLst>
              </a:tr>
              <a:tr h="250983">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8381988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889" name="Google Shape;4889;p60"/>
          <p:cNvSpPr txBox="1">
            <a:spLocks noGrp="1"/>
          </p:cNvSpPr>
          <p:nvPr>
            <p:ph type="title"/>
          </p:nvPr>
        </p:nvSpPr>
        <p:spPr>
          <a:xfrm>
            <a:off x="62447" y="997200"/>
            <a:ext cx="9010185"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2"/>
                </a:solidFill>
              </a:rPr>
              <a:t>!</a:t>
            </a:r>
            <a:endParaRPr dirty="0">
              <a:solidFill>
                <a:schemeClr val="lt2"/>
              </a:solidFill>
            </a:endParaRPr>
          </a:p>
        </p:txBody>
      </p:sp>
      <p:sp>
        <p:nvSpPr>
          <p:cNvPr id="4890" name="Google Shape;4890;p60"/>
          <p:cNvSpPr txBox="1">
            <a:spLocks/>
          </p:cNvSpPr>
          <p:nvPr/>
        </p:nvSpPr>
        <p:spPr>
          <a:xfrm>
            <a:off x="708789" y="2327617"/>
            <a:ext cx="7717500" cy="5920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lt2"/>
                </a:solidFill>
              </a:rPr>
              <a:t>Do you have any questions?</a:t>
            </a:r>
          </a:p>
          <a:p>
            <a:pPr algn="ctr"/>
            <a:endParaRPr lang="en-US" dirty="0"/>
          </a:p>
        </p:txBody>
      </p:sp>
    </p:spTree>
    <p:extLst>
      <p:ext uri="{BB962C8B-B14F-4D97-AF65-F5344CB8AC3E}">
        <p14:creationId xmlns:p14="http://schemas.microsoft.com/office/powerpoint/2010/main" val="3461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3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dirty="0"/>
          </a:p>
        </p:txBody>
      </p:sp>
      <p:sp>
        <p:nvSpPr>
          <p:cNvPr id="4098" name="Google Shape;4098;p33"/>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Tools used with brief overview</a:t>
            </a:r>
            <a:endParaRPr sz="1600" dirty="0"/>
          </a:p>
        </p:txBody>
      </p:sp>
      <p:sp>
        <p:nvSpPr>
          <p:cNvPr id="4099" name="Google Shape;4099;p33"/>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Information and Responsibilities</a:t>
            </a:r>
            <a:endParaRPr dirty="0"/>
          </a:p>
        </p:txBody>
      </p:sp>
      <p:sp>
        <p:nvSpPr>
          <p:cNvPr id="4100" name="Google Shape;4100;p33"/>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can this product cater to(examples) ?</a:t>
            </a:r>
            <a:endParaRPr dirty="0"/>
          </a:p>
        </p:txBody>
      </p:sp>
      <p:sp>
        <p:nvSpPr>
          <p:cNvPr id="4101" name="Google Shape;4101;p33"/>
          <p:cNvSpPr txBox="1">
            <a:spLocks noGrp="1"/>
          </p:cNvSpPr>
          <p:nvPr>
            <p:ph type="subTitle" idx="4"/>
          </p:nvPr>
        </p:nvSpPr>
        <p:spPr>
          <a:xfrm>
            <a:off x="3419250"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Causality for project</a:t>
            </a:r>
            <a:endParaRPr dirty="0"/>
          </a:p>
        </p:txBody>
      </p:sp>
      <p:sp>
        <p:nvSpPr>
          <p:cNvPr id="4102" name="Google Shape;4102;p33"/>
          <p:cNvSpPr txBox="1">
            <a:spLocks noGrp="1"/>
          </p:cNvSpPr>
          <p:nvPr>
            <p:ph type="title" idx="5"/>
          </p:nvPr>
        </p:nvSpPr>
        <p:spPr>
          <a:xfrm>
            <a:off x="141537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4103" name="Google Shape;4103;p33"/>
          <p:cNvSpPr txBox="1">
            <a:spLocks noGrp="1"/>
          </p:cNvSpPr>
          <p:nvPr>
            <p:ph type="title" idx="6"/>
          </p:nvPr>
        </p:nvSpPr>
        <p:spPr>
          <a:xfrm>
            <a:off x="4121400"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4104" name="Google Shape;4104;p33"/>
          <p:cNvSpPr txBox="1">
            <a:spLocks noGrp="1"/>
          </p:cNvSpPr>
          <p:nvPr>
            <p:ph type="title" idx="7"/>
          </p:nvPr>
        </p:nvSpPr>
        <p:spPr>
          <a:xfrm>
            <a:off x="141537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4105" name="Google Shape;4105;p33"/>
          <p:cNvSpPr txBox="1">
            <a:spLocks noGrp="1"/>
          </p:cNvSpPr>
          <p:nvPr>
            <p:ph type="title" idx="8"/>
          </p:nvPr>
        </p:nvSpPr>
        <p:spPr>
          <a:xfrm>
            <a:off x="4121400"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4106" name="Google Shape;4106;p33"/>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Describes scheduling and Team Management</a:t>
            </a:r>
            <a:endParaRPr dirty="0"/>
          </a:p>
        </p:txBody>
      </p:sp>
      <p:sp>
        <p:nvSpPr>
          <p:cNvPr id="4107" name="Google Shape;4107;p33"/>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achieved by the project </a:t>
            </a:r>
            <a:endParaRPr dirty="0"/>
          </a:p>
        </p:txBody>
      </p:sp>
      <p:sp>
        <p:nvSpPr>
          <p:cNvPr id="4108" name="Google Shape;4108;p33"/>
          <p:cNvSpPr txBox="1">
            <a:spLocks noGrp="1"/>
          </p:cNvSpPr>
          <p:nvPr>
            <p:ph type="title" idx="14"/>
          </p:nvPr>
        </p:nvSpPr>
        <p:spPr>
          <a:xfrm>
            <a:off x="682742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4109" name="Google Shape;4109;p33"/>
          <p:cNvSpPr txBox="1">
            <a:spLocks noGrp="1"/>
          </p:cNvSpPr>
          <p:nvPr>
            <p:ph type="title" idx="15"/>
          </p:nvPr>
        </p:nvSpPr>
        <p:spPr>
          <a:xfrm>
            <a:off x="682742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4110" name="Google Shape;4110;p33"/>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a:t>
            </a:r>
            <a:endParaRPr dirty="0"/>
          </a:p>
        </p:txBody>
      </p:sp>
      <p:sp>
        <p:nvSpPr>
          <p:cNvPr id="4111" name="Google Shape;4111;p33"/>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Persona</a:t>
            </a:r>
            <a:endParaRPr dirty="0"/>
          </a:p>
        </p:txBody>
      </p:sp>
      <p:sp>
        <p:nvSpPr>
          <p:cNvPr id="4112" name="Google Shape;4112;p33"/>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and Usage</a:t>
            </a:r>
            <a:endParaRPr dirty="0"/>
          </a:p>
        </p:txBody>
      </p:sp>
      <p:sp>
        <p:nvSpPr>
          <p:cNvPr id="4113" name="Google Shape;4113;p33"/>
          <p:cNvSpPr txBox="1">
            <a:spLocks noGrp="1"/>
          </p:cNvSpPr>
          <p:nvPr>
            <p:ph type="subTitle" idx="19"/>
          </p:nvPr>
        </p:nvSpPr>
        <p:spPr>
          <a:xfrm>
            <a:off x="3419250"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Description</a:t>
            </a:r>
            <a:endParaRPr dirty="0"/>
          </a:p>
        </p:txBody>
      </p:sp>
      <p:sp>
        <p:nvSpPr>
          <p:cNvPr id="4114" name="Google Shape;4114;p33"/>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Retrospective</a:t>
            </a:r>
            <a:endParaRPr dirty="0"/>
          </a:p>
        </p:txBody>
      </p:sp>
      <p:sp>
        <p:nvSpPr>
          <p:cNvPr id="4115" name="Google Shape;4115;p33"/>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a:t>
            </a:r>
            <a:endParaRPr dirty="0"/>
          </a:p>
        </p:txBody>
      </p:sp>
      <p:pic>
        <p:nvPicPr>
          <p:cNvPr id="3" name="Picture 2">
            <a:extLst>
              <a:ext uri="{FF2B5EF4-FFF2-40B4-BE49-F238E27FC236}">
                <a16:creationId xmlns:a16="http://schemas.microsoft.com/office/drawing/2014/main" id="{CCA0422E-F987-BB7B-3E1A-909F115D2404}"/>
              </a:ext>
            </a:extLst>
          </p:cNvPr>
          <p:cNvPicPr>
            <a:picLocks noChangeAspect="1"/>
          </p:cNvPicPr>
          <p:nvPr/>
        </p:nvPicPr>
        <p:blipFill>
          <a:blip r:embed="rId3"/>
          <a:stretch>
            <a:fillRect/>
          </a:stretch>
        </p:blipFill>
        <p:spPr>
          <a:xfrm>
            <a:off x="531147" y="1168648"/>
            <a:ext cx="1868596" cy="2491462"/>
          </a:xfrm>
          <a:prstGeom prst="rect">
            <a:avLst/>
          </a:prstGeom>
        </p:spPr>
      </p:pic>
      <p:pic>
        <p:nvPicPr>
          <p:cNvPr id="5" name="Picture 4">
            <a:extLst>
              <a:ext uri="{FF2B5EF4-FFF2-40B4-BE49-F238E27FC236}">
                <a16:creationId xmlns:a16="http://schemas.microsoft.com/office/drawing/2014/main" id="{9D3FBE8C-BD1F-C1C9-C6AF-DAE02B2DC5CD}"/>
              </a:ext>
            </a:extLst>
          </p:cNvPr>
          <p:cNvPicPr>
            <a:picLocks noChangeAspect="1"/>
          </p:cNvPicPr>
          <p:nvPr/>
        </p:nvPicPr>
        <p:blipFill>
          <a:blip r:embed="rId4"/>
          <a:stretch>
            <a:fillRect/>
          </a:stretch>
        </p:blipFill>
        <p:spPr>
          <a:xfrm rot="16200000">
            <a:off x="3111332" y="1597276"/>
            <a:ext cx="2571753" cy="1714502"/>
          </a:xfrm>
          <a:prstGeom prst="rect">
            <a:avLst/>
          </a:prstGeom>
        </p:spPr>
      </p:pic>
      <p:pic>
        <p:nvPicPr>
          <p:cNvPr id="7" name="Picture 6">
            <a:extLst>
              <a:ext uri="{FF2B5EF4-FFF2-40B4-BE49-F238E27FC236}">
                <a16:creationId xmlns:a16="http://schemas.microsoft.com/office/drawing/2014/main" id="{0F12AF48-75B5-BC30-D19F-79027D045AB3}"/>
              </a:ext>
            </a:extLst>
          </p:cNvPr>
          <p:cNvPicPr>
            <a:picLocks noChangeAspect="1"/>
          </p:cNvPicPr>
          <p:nvPr/>
        </p:nvPicPr>
        <p:blipFill>
          <a:blip r:embed="rId5"/>
          <a:stretch>
            <a:fillRect/>
          </a:stretch>
        </p:blipFill>
        <p:spPr>
          <a:xfrm>
            <a:off x="6554406" y="1168653"/>
            <a:ext cx="2058447" cy="2571749"/>
          </a:xfrm>
          <a:prstGeom prst="rect">
            <a:avLst/>
          </a:prstGeom>
        </p:spPr>
      </p:pic>
      <p:sp>
        <p:nvSpPr>
          <p:cNvPr id="11" name="TextBox 10">
            <a:extLst>
              <a:ext uri="{FF2B5EF4-FFF2-40B4-BE49-F238E27FC236}">
                <a16:creationId xmlns:a16="http://schemas.microsoft.com/office/drawing/2014/main" id="{6A228D2E-5C29-524A-909A-0A380ABDB2A2}"/>
              </a:ext>
            </a:extLst>
          </p:cNvPr>
          <p:cNvSpPr txBox="1"/>
          <p:nvPr/>
        </p:nvSpPr>
        <p:spPr>
          <a:xfrm>
            <a:off x="531147" y="3934150"/>
            <a:ext cx="1868596" cy="954107"/>
          </a:xfrm>
          <a:prstGeom prst="rect">
            <a:avLst/>
          </a:prstGeom>
          <a:noFill/>
        </p:spPr>
        <p:txBody>
          <a:bodyPr wrap="square" rtlCol="0">
            <a:spAutoFit/>
          </a:bodyPr>
          <a:lstStyle/>
          <a:p>
            <a:r>
              <a:rPr lang="en-IN" dirty="0"/>
              <a:t>Shiva</a:t>
            </a:r>
          </a:p>
          <a:p>
            <a:endParaRPr lang="en-IN" dirty="0"/>
          </a:p>
          <a:p>
            <a:r>
              <a:rPr lang="en-IN" dirty="0"/>
              <a:t>Backend Developer &amp; Full Stack</a:t>
            </a:r>
          </a:p>
        </p:txBody>
      </p:sp>
      <p:sp>
        <p:nvSpPr>
          <p:cNvPr id="12" name="TextBox 11">
            <a:extLst>
              <a:ext uri="{FF2B5EF4-FFF2-40B4-BE49-F238E27FC236}">
                <a16:creationId xmlns:a16="http://schemas.microsoft.com/office/drawing/2014/main" id="{9E27ADE4-D1E3-A1A9-C546-166D41EFA1A0}"/>
              </a:ext>
            </a:extLst>
          </p:cNvPr>
          <p:cNvSpPr txBox="1"/>
          <p:nvPr/>
        </p:nvSpPr>
        <p:spPr>
          <a:xfrm>
            <a:off x="3539957" y="3914298"/>
            <a:ext cx="1714503" cy="954107"/>
          </a:xfrm>
          <a:prstGeom prst="rect">
            <a:avLst/>
          </a:prstGeom>
          <a:noFill/>
        </p:spPr>
        <p:txBody>
          <a:bodyPr wrap="square" rtlCol="0">
            <a:spAutoFit/>
          </a:bodyPr>
          <a:lstStyle/>
          <a:p>
            <a:r>
              <a:rPr lang="en-IN" dirty="0"/>
              <a:t>Prudhvi</a:t>
            </a:r>
          </a:p>
          <a:p>
            <a:endParaRPr lang="en-IN" dirty="0"/>
          </a:p>
          <a:p>
            <a:r>
              <a:rPr lang="en-IN" dirty="0"/>
              <a:t>Frontend &amp; Full Stack developer</a:t>
            </a:r>
          </a:p>
        </p:txBody>
      </p:sp>
      <p:sp>
        <p:nvSpPr>
          <p:cNvPr id="13" name="TextBox 12">
            <a:extLst>
              <a:ext uri="{FF2B5EF4-FFF2-40B4-BE49-F238E27FC236}">
                <a16:creationId xmlns:a16="http://schemas.microsoft.com/office/drawing/2014/main" id="{ABDE246C-783E-1E86-7778-E59F5BC054B5}"/>
              </a:ext>
            </a:extLst>
          </p:cNvPr>
          <p:cNvSpPr txBox="1"/>
          <p:nvPr/>
        </p:nvSpPr>
        <p:spPr>
          <a:xfrm>
            <a:off x="6554405" y="3974847"/>
            <a:ext cx="2058447" cy="738664"/>
          </a:xfrm>
          <a:prstGeom prst="rect">
            <a:avLst/>
          </a:prstGeom>
          <a:noFill/>
        </p:spPr>
        <p:txBody>
          <a:bodyPr wrap="square" rtlCol="0">
            <a:spAutoFit/>
          </a:bodyPr>
          <a:lstStyle/>
          <a:p>
            <a:r>
              <a:rPr lang="en-IN" dirty="0"/>
              <a:t>Vinod </a:t>
            </a:r>
          </a:p>
          <a:p>
            <a:endParaRPr lang="en-IN" dirty="0"/>
          </a:p>
          <a:p>
            <a:r>
              <a:rPr lang="en-IN" dirty="0"/>
              <a:t>Database Analyst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pic>
        <p:nvPicPr>
          <p:cNvPr id="3" name="Picture 2">
            <a:extLst>
              <a:ext uri="{FF2B5EF4-FFF2-40B4-BE49-F238E27FC236}">
                <a16:creationId xmlns:a16="http://schemas.microsoft.com/office/drawing/2014/main" id="{5AE71562-4E11-346E-0CFF-90DC35584852}"/>
              </a:ext>
            </a:extLst>
          </p:cNvPr>
          <p:cNvPicPr>
            <a:picLocks noChangeAspect="1"/>
          </p:cNvPicPr>
          <p:nvPr/>
        </p:nvPicPr>
        <p:blipFill>
          <a:blip r:embed="rId3"/>
          <a:stretch>
            <a:fillRect/>
          </a:stretch>
        </p:blipFill>
        <p:spPr>
          <a:xfrm>
            <a:off x="751313" y="1074978"/>
            <a:ext cx="2323913" cy="2323913"/>
          </a:xfrm>
          <a:prstGeom prst="rect">
            <a:avLst/>
          </a:prstGeom>
        </p:spPr>
      </p:pic>
      <p:sp>
        <p:nvSpPr>
          <p:cNvPr id="4" name="TextBox 3">
            <a:extLst>
              <a:ext uri="{FF2B5EF4-FFF2-40B4-BE49-F238E27FC236}">
                <a16:creationId xmlns:a16="http://schemas.microsoft.com/office/drawing/2014/main" id="{EA394231-2792-8AA4-2A50-461EE6CBCB28}"/>
              </a:ext>
            </a:extLst>
          </p:cNvPr>
          <p:cNvSpPr txBox="1"/>
          <p:nvPr/>
        </p:nvSpPr>
        <p:spPr>
          <a:xfrm>
            <a:off x="751313" y="3697744"/>
            <a:ext cx="2323913" cy="954107"/>
          </a:xfrm>
          <a:prstGeom prst="rect">
            <a:avLst/>
          </a:prstGeom>
          <a:noFill/>
        </p:spPr>
        <p:txBody>
          <a:bodyPr wrap="square" rtlCol="0">
            <a:spAutoFit/>
          </a:bodyPr>
          <a:lstStyle/>
          <a:p>
            <a:r>
              <a:rPr lang="en-IN" dirty="0"/>
              <a:t>Mayank</a:t>
            </a:r>
          </a:p>
          <a:p>
            <a:endParaRPr lang="en-IN" dirty="0"/>
          </a:p>
          <a:p>
            <a:r>
              <a:rPr lang="en-IN" dirty="0"/>
              <a:t>Artificial Intelligence Engineer &amp; Scrum Master </a:t>
            </a:r>
          </a:p>
        </p:txBody>
      </p:sp>
      <p:pic>
        <p:nvPicPr>
          <p:cNvPr id="6" name="Picture 5">
            <a:extLst>
              <a:ext uri="{FF2B5EF4-FFF2-40B4-BE49-F238E27FC236}">
                <a16:creationId xmlns:a16="http://schemas.microsoft.com/office/drawing/2014/main" id="{1FF0578E-7D89-86BC-D2F2-A759F4F469F5}"/>
              </a:ext>
            </a:extLst>
          </p:cNvPr>
          <p:cNvPicPr>
            <a:picLocks noChangeAspect="1"/>
          </p:cNvPicPr>
          <p:nvPr/>
        </p:nvPicPr>
        <p:blipFill>
          <a:blip r:embed="rId4"/>
          <a:stretch>
            <a:fillRect/>
          </a:stretch>
        </p:blipFill>
        <p:spPr>
          <a:xfrm>
            <a:off x="4853011" y="1074978"/>
            <a:ext cx="1779734" cy="2322819"/>
          </a:xfrm>
          <a:prstGeom prst="rect">
            <a:avLst/>
          </a:prstGeom>
        </p:spPr>
      </p:pic>
      <p:sp>
        <p:nvSpPr>
          <p:cNvPr id="7" name="TextBox 6">
            <a:extLst>
              <a:ext uri="{FF2B5EF4-FFF2-40B4-BE49-F238E27FC236}">
                <a16:creationId xmlns:a16="http://schemas.microsoft.com/office/drawing/2014/main" id="{5C588B02-322C-AE33-0F17-3E58CF441A42}"/>
              </a:ext>
            </a:extLst>
          </p:cNvPr>
          <p:cNvSpPr txBox="1"/>
          <p:nvPr/>
        </p:nvSpPr>
        <p:spPr>
          <a:xfrm>
            <a:off x="4853011" y="3653140"/>
            <a:ext cx="1779734" cy="954107"/>
          </a:xfrm>
          <a:prstGeom prst="rect">
            <a:avLst/>
          </a:prstGeom>
          <a:noFill/>
        </p:spPr>
        <p:txBody>
          <a:bodyPr wrap="square" rtlCol="0">
            <a:spAutoFit/>
          </a:bodyPr>
          <a:lstStyle/>
          <a:p>
            <a:r>
              <a:rPr lang="en-IN" dirty="0"/>
              <a:t>Vishnu Raju</a:t>
            </a:r>
          </a:p>
          <a:p>
            <a:endParaRPr lang="en-IN" dirty="0"/>
          </a:p>
          <a:p>
            <a:r>
              <a:rPr lang="en-IN" dirty="0"/>
              <a:t>Machine Learning &amp; Frontend Developer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dirty="0"/>
              <a:t>The Supermarket Theft Detection System is a cutting-edge solution that utilizes advanced computer vision and machine learning algorithms to monitor and analyze customer behavior, identifying potential theft incidents in real-time. The system integrates with existing CCTV cameras for real-time video monitoring, detects objects being removed from shelves, and uses facial recognition to identify repeat offenders. It sends real-time alerts to security personnel via mobile app or email, enabling prompt response to potential theft incidents. Additionally, the system provides detailed analytics on theft incidents, allowing supermarket managers to identify patterns and trends, and make data-driven decisions to improve security protocols.</a:t>
            </a:r>
            <a:endParaRPr lang="en" dirty="0"/>
          </a:p>
        </p:txBody>
      </p:sp>
    </p:spTree>
    <p:extLst>
      <p:ext uri="{BB962C8B-B14F-4D97-AF65-F5344CB8AC3E}">
        <p14:creationId xmlns:p14="http://schemas.microsoft.com/office/powerpoint/2010/main" val="283419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This project has countless applications, each for its unique use, ranging from maintaining vigilance during activites to tagging vehicles on tolls. Our model mainly abbreviates on maintaining vigilance in supermarkets due to limitations in knowledge and experience. We look to achieve the following objectives – </a:t>
            </a:r>
          </a:p>
          <a:p>
            <a:pPr marL="285750" lvl="0" indent="-285750" algn="l" rtl="0">
              <a:spcBef>
                <a:spcPts val="0"/>
              </a:spcBef>
              <a:spcAft>
                <a:spcPts val="1600"/>
              </a:spcAft>
              <a:buFont typeface="Arial" panose="020B0604020202020204" pitchFamily="34" charset="0"/>
              <a:buChar char="•"/>
            </a:pPr>
            <a:r>
              <a:rPr lang="en" dirty="0"/>
              <a:t>To minimize/eradicate store theft</a:t>
            </a:r>
          </a:p>
          <a:p>
            <a:pPr marL="285750" lvl="0" indent="-285750" algn="l" rtl="0">
              <a:spcBef>
                <a:spcPts val="0"/>
              </a:spcBef>
              <a:spcAft>
                <a:spcPts val="1600"/>
              </a:spcAft>
              <a:buFont typeface="Arial" panose="020B0604020202020204" pitchFamily="34" charset="0"/>
              <a:buChar char="•"/>
            </a:pPr>
            <a:r>
              <a:rPr lang="en" dirty="0"/>
              <a:t>To maximize profitability of store</a:t>
            </a:r>
          </a:p>
          <a:p>
            <a:pPr marL="285750" lvl="0" indent="-285750" algn="l" rtl="0">
              <a:spcBef>
                <a:spcPts val="0"/>
              </a:spcBef>
              <a:spcAft>
                <a:spcPts val="1600"/>
              </a:spcAft>
              <a:buFont typeface="Arial" panose="020B0604020202020204" pitchFamily="34" charset="0"/>
              <a:buChar char="•"/>
            </a:pPr>
            <a:r>
              <a:rPr lang="en" dirty="0"/>
              <a:t>To increase safety of store personnel by early detection and warnings</a:t>
            </a:r>
          </a:p>
          <a:p>
            <a:pPr marL="285750" lvl="0" indent="-285750" algn="l" rtl="0">
              <a:spcBef>
                <a:spcPts val="0"/>
              </a:spcBef>
              <a:spcAft>
                <a:spcPts val="1600"/>
              </a:spcAft>
              <a:buFont typeface="Arial" panose="020B0604020202020204" pitchFamily="34" charset="0"/>
              <a:buChar char="•"/>
            </a:pPr>
            <a:r>
              <a:rPr lang="en" dirty="0"/>
              <a:t>To make shopping seamless and convenient for customers</a:t>
            </a:r>
          </a:p>
          <a:p>
            <a:pPr marL="285750" lvl="0" indent="-285750" algn="l" rtl="0">
              <a:spcBef>
                <a:spcPts val="0"/>
              </a:spcBef>
              <a:spcAft>
                <a:spcPts val="1600"/>
              </a:spcAft>
              <a:buFont typeface="Arial" panose="020B0604020202020204" pitchFamily="34" charset="0"/>
              <a:buChar char="•"/>
            </a:pPr>
            <a:r>
              <a:rPr lang="en" dirty="0"/>
              <a:t>To reduce operational costs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 </a:t>
            </a:r>
            <a:endParaRPr dirty="0"/>
          </a:p>
        </p:txBody>
      </p:sp>
      <p:pic>
        <p:nvPicPr>
          <p:cNvPr id="3" name="Picture 2">
            <a:extLst>
              <a:ext uri="{FF2B5EF4-FFF2-40B4-BE49-F238E27FC236}">
                <a16:creationId xmlns:a16="http://schemas.microsoft.com/office/drawing/2014/main" id="{E74B67F5-6BCB-2177-4C0A-61A24FF2AD39}"/>
              </a:ext>
            </a:extLst>
          </p:cNvPr>
          <p:cNvPicPr>
            <a:picLocks noChangeAspect="1"/>
          </p:cNvPicPr>
          <p:nvPr/>
        </p:nvPicPr>
        <p:blipFill>
          <a:blip r:embed="rId3"/>
          <a:stretch>
            <a:fillRect/>
          </a:stretch>
        </p:blipFill>
        <p:spPr>
          <a:xfrm>
            <a:off x="6307130" y="1186490"/>
            <a:ext cx="2571750" cy="2571750"/>
          </a:xfrm>
          <a:prstGeom prst="rect">
            <a:avLst/>
          </a:prstGeom>
        </p:spPr>
      </p:pic>
      <p:sp>
        <p:nvSpPr>
          <p:cNvPr id="4" name="TextBox 3">
            <a:extLst>
              <a:ext uri="{FF2B5EF4-FFF2-40B4-BE49-F238E27FC236}">
                <a16:creationId xmlns:a16="http://schemas.microsoft.com/office/drawing/2014/main" id="{C640E72B-B686-30E5-C3D7-7A17CBD3FB78}"/>
              </a:ext>
            </a:extLst>
          </p:cNvPr>
          <p:cNvSpPr txBox="1"/>
          <p:nvPr/>
        </p:nvSpPr>
        <p:spPr>
          <a:xfrm>
            <a:off x="383602" y="1280160"/>
            <a:ext cx="5330283" cy="3754874"/>
          </a:xfrm>
          <a:prstGeom prst="rect">
            <a:avLst/>
          </a:prstGeom>
          <a:noFill/>
        </p:spPr>
        <p:txBody>
          <a:bodyPr wrap="square" rtlCol="0">
            <a:spAutoFit/>
          </a:bodyPr>
          <a:lstStyle/>
          <a:p>
            <a:r>
              <a:rPr lang="en-US" dirty="0"/>
              <a:t>Meet officer James, a seasoned security personnel in his late 30s, responsible for ensuring the safety and security of a large retail complex. With years of experience, he understands the importance of being proactive and responsive to potential threats. However, with the vast area to cover and limited resources, it's a daunting task to keep a watchful eye on every corner of the market.</a:t>
            </a:r>
          </a:p>
          <a:p>
            <a:r>
              <a:rPr lang="en-US" dirty="0"/>
              <a:t>Our surveillance system software is designed to empower Officer James with advanced tools to enhance his security operations. With features such as real-time video monitoring, facial recognition, and alerts, he can quickly identify and respond to suspicious activity, track individuals, and prevent potential threats. The software also allows him to review footage, generate reports, and collaborate with other security personnel, making it easier to investigate incidents and improve overall security protocols. This enables officer James to provide a safer and more secure environment for customers and employees.</a:t>
            </a:r>
            <a:endParaRPr lang="en-IN" dirty="0"/>
          </a:p>
        </p:txBody>
      </p:sp>
    </p:spTree>
    <p:extLst>
      <p:ext uri="{BB962C8B-B14F-4D97-AF65-F5344CB8AC3E}">
        <p14:creationId xmlns:p14="http://schemas.microsoft.com/office/powerpoint/2010/main" val="145897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 </a:t>
            </a:r>
            <a:endParaRPr dirty="0"/>
          </a:p>
        </p:txBody>
      </p:sp>
      <p:sp>
        <p:nvSpPr>
          <p:cNvPr id="2" name="TextBox 1">
            <a:extLst>
              <a:ext uri="{FF2B5EF4-FFF2-40B4-BE49-F238E27FC236}">
                <a16:creationId xmlns:a16="http://schemas.microsoft.com/office/drawing/2014/main" id="{1C9DF12F-5191-EAEE-5A81-9D2806E03BE5}"/>
              </a:ext>
            </a:extLst>
          </p:cNvPr>
          <p:cNvSpPr txBox="1"/>
          <p:nvPr/>
        </p:nvSpPr>
        <p:spPr>
          <a:xfrm>
            <a:off x="720000" y="1413975"/>
            <a:ext cx="5301659" cy="3546087"/>
          </a:xfrm>
          <a:prstGeom prst="rect">
            <a:avLst/>
          </a:prstGeom>
          <a:noFill/>
        </p:spPr>
        <p:txBody>
          <a:bodyPr wrap="square" rtlCol="0">
            <a:spAutoFit/>
          </a:bodyPr>
          <a:lstStyle/>
          <a:p>
            <a:pPr algn="l"/>
            <a:r>
              <a:rPr lang="en-US" b="0" i="0" dirty="0">
                <a:solidFill>
                  <a:srgbClr val="11181B"/>
                </a:solidFill>
                <a:effectLst/>
                <a:latin typeface="Roboto Flex"/>
              </a:rPr>
              <a:t>Meet Mr. Wong, a diligent shop owner in his mid-40s, who runs a bustling convenience store in a busy neighborhood. With a keen eye for detail, he takes pride in ensuring the safety and security of his customers, employees, and merchandise. However, with the increasing number of customers and transactions, it's becoming challenging for him to keep a watchful eye on everything.</a:t>
            </a:r>
          </a:p>
          <a:p>
            <a:pPr algn="l"/>
            <a:r>
              <a:rPr lang="en-US" b="0" i="0" dirty="0">
                <a:solidFill>
                  <a:srgbClr val="11181B"/>
                </a:solidFill>
                <a:effectLst/>
                <a:latin typeface="Roboto Flex"/>
              </a:rPr>
              <a:t>That's where our surveillance system software comes in. Our software is designed to provide Mr. Won</a:t>
            </a:r>
            <a:r>
              <a:rPr lang="en-US" dirty="0">
                <a:solidFill>
                  <a:srgbClr val="11181B"/>
                </a:solidFill>
                <a:latin typeface="Roboto Flex"/>
              </a:rPr>
              <a:t>g</a:t>
            </a:r>
            <a:r>
              <a:rPr lang="en-US" b="0" i="0" dirty="0">
                <a:solidFill>
                  <a:srgbClr val="11181B"/>
                </a:solidFill>
                <a:effectLst/>
                <a:latin typeface="Roboto Flex"/>
              </a:rPr>
              <a:t> with a comprehensive and user-friendly solution to monitor his store's activities in real-time. With features such as live video feed, motion detection, and alerts, he can keep a close eye on his store from anywhere, at any time. This will enable him to respond promptly to any suspicious activity, prevent theft, and ensure a safe shopping environment for his customers.</a:t>
            </a:r>
          </a:p>
          <a:p>
            <a:endParaRPr lang="en-IN" dirty="0"/>
          </a:p>
        </p:txBody>
      </p:sp>
      <p:pic>
        <p:nvPicPr>
          <p:cNvPr id="6" name="Picture 5">
            <a:extLst>
              <a:ext uri="{FF2B5EF4-FFF2-40B4-BE49-F238E27FC236}">
                <a16:creationId xmlns:a16="http://schemas.microsoft.com/office/drawing/2014/main" id="{5802F2B2-6E28-32FD-10EB-04A96F2501FA}"/>
              </a:ext>
            </a:extLst>
          </p:cNvPr>
          <p:cNvPicPr>
            <a:picLocks noChangeAspect="1"/>
          </p:cNvPicPr>
          <p:nvPr/>
        </p:nvPicPr>
        <p:blipFill>
          <a:blip r:embed="rId3"/>
          <a:stretch>
            <a:fillRect/>
          </a:stretch>
        </p:blipFill>
        <p:spPr>
          <a:xfrm>
            <a:off x="6351735" y="1476422"/>
            <a:ext cx="2538017" cy="25380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 </a:t>
            </a:r>
            <a:endParaRPr dirty="0"/>
          </a:p>
        </p:txBody>
      </p:sp>
      <p:sp>
        <p:nvSpPr>
          <p:cNvPr id="2" name="TextBox 1">
            <a:extLst>
              <a:ext uri="{FF2B5EF4-FFF2-40B4-BE49-F238E27FC236}">
                <a16:creationId xmlns:a16="http://schemas.microsoft.com/office/drawing/2014/main" id="{B8F2DEE1-0001-5EB3-F98B-232C3323EFD6}"/>
              </a:ext>
            </a:extLst>
          </p:cNvPr>
          <p:cNvSpPr txBox="1"/>
          <p:nvPr/>
        </p:nvSpPr>
        <p:spPr>
          <a:xfrm>
            <a:off x="562021" y="1226634"/>
            <a:ext cx="5325823" cy="3754874"/>
          </a:xfrm>
          <a:prstGeom prst="rect">
            <a:avLst/>
          </a:prstGeom>
          <a:noFill/>
        </p:spPr>
        <p:txBody>
          <a:bodyPr wrap="square" rtlCol="0">
            <a:spAutoFit/>
          </a:bodyPr>
          <a:lstStyle/>
          <a:p>
            <a:r>
              <a:rPr lang="en-US" dirty="0"/>
              <a:t>Meet Ms. Rodriguez, a busy supermarket manager in her early 40s, responsible for overseeing the daily operations of a large grocery store. With a keen focus on customer satisfaction and operational efficiency, she strives to ensure a seamless shopping experience for her customers. However, with the constant flow of customers and employees, it's challenging to monitor every aspect of the store.</a:t>
            </a:r>
          </a:p>
          <a:p>
            <a:r>
              <a:rPr lang="en-US" dirty="0"/>
              <a:t>Our surveillance system software is designed to support Ms. Rodriguez in optimizing her store's operations and enhancing customer experience. With features such as people counting, heat mapping, and dwell time analysis, she can gain valuable insights into customer behavior, identify bottlenecks, and optimize store layouts. The software also enables her to monitor employee activity, track inventory, and receive alerts on potential security threats, allowing her to respond promptly and make data-driven decisions to improve overall store performance and customer satisfaction.</a:t>
            </a:r>
            <a:endParaRPr lang="en-IN" dirty="0"/>
          </a:p>
        </p:txBody>
      </p:sp>
      <p:pic>
        <p:nvPicPr>
          <p:cNvPr id="4" name="Picture 3">
            <a:extLst>
              <a:ext uri="{FF2B5EF4-FFF2-40B4-BE49-F238E27FC236}">
                <a16:creationId xmlns:a16="http://schemas.microsoft.com/office/drawing/2014/main" id="{9FA0687C-9CBF-A75F-E298-99C73197E61C}"/>
              </a:ext>
            </a:extLst>
          </p:cNvPr>
          <p:cNvPicPr>
            <a:picLocks noChangeAspect="1"/>
          </p:cNvPicPr>
          <p:nvPr/>
        </p:nvPicPr>
        <p:blipFill>
          <a:blip r:embed="rId3"/>
          <a:stretch>
            <a:fillRect/>
          </a:stretch>
        </p:blipFill>
        <p:spPr>
          <a:xfrm>
            <a:off x="6532662" y="1405054"/>
            <a:ext cx="2422045" cy="2422045"/>
          </a:xfrm>
          <a:prstGeom prst="rect">
            <a:avLst/>
          </a:prstGeom>
        </p:spPr>
      </p:pic>
    </p:spTree>
    <p:extLst>
      <p:ext uri="{BB962C8B-B14F-4D97-AF65-F5344CB8AC3E}">
        <p14:creationId xmlns:p14="http://schemas.microsoft.com/office/powerpoint/2010/main" val="3104017338"/>
      </p:ext>
    </p:extLst>
  </p:cSld>
  <p:clrMapOvr>
    <a:masterClrMapping/>
  </p:clrMapOvr>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1091</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Asap</vt:lpstr>
      <vt:lpstr>Roboto Flex</vt:lpstr>
      <vt:lpstr>DM Sans</vt:lpstr>
      <vt:lpstr>Bebas Neue</vt:lpstr>
      <vt:lpstr>Wingdings</vt:lpstr>
      <vt:lpstr>Arial</vt:lpstr>
      <vt:lpstr>Computer Science Capstone Project by Slidesgo</vt:lpstr>
      <vt:lpstr>Computer Science Capstone Project</vt:lpstr>
      <vt:lpstr>Table of contents</vt:lpstr>
      <vt:lpstr>TEAM </vt:lpstr>
      <vt:lpstr>PowerPoint Presentation</vt:lpstr>
      <vt:lpstr>Project Description</vt:lpstr>
      <vt:lpstr>Objectives</vt:lpstr>
      <vt:lpstr>PERSONA </vt:lpstr>
      <vt:lpstr>PERSONA </vt:lpstr>
      <vt:lpstr>PERSONA </vt:lpstr>
      <vt:lpstr>Tools </vt:lpstr>
      <vt:lpstr>Schedule</vt:lpstr>
      <vt:lpstr>Team Agreement</vt:lpstr>
      <vt:lpstr>Retrospective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Mayank Singh</cp:lastModifiedBy>
  <cp:revision>26</cp:revision>
  <dcterms:modified xsi:type="dcterms:W3CDTF">2024-10-04T05:05:14Z</dcterms:modified>
</cp:coreProperties>
</file>